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2"/>
  </p:notesMasterIdLst>
  <p:sldIdLst>
    <p:sldId id="256" r:id="rId2"/>
    <p:sldId id="359" r:id="rId3"/>
    <p:sldId id="261" r:id="rId4"/>
    <p:sldId id="262" r:id="rId5"/>
    <p:sldId id="343" r:id="rId6"/>
    <p:sldId id="265" r:id="rId7"/>
    <p:sldId id="334" r:id="rId8"/>
    <p:sldId id="266" r:id="rId9"/>
    <p:sldId id="267" r:id="rId10"/>
    <p:sldId id="344" r:id="rId11"/>
    <p:sldId id="345" r:id="rId12"/>
    <p:sldId id="274" r:id="rId13"/>
    <p:sldId id="275" r:id="rId14"/>
    <p:sldId id="276" r:id="rId15"/>
    <p:sldId id="361" r:id="rId16"/>
    <p:sldId id="277" r:id="rId17"/>
    <p:sldId id="278" r:id="rId18"/>
    <p:sldId id="280" r:id="rId19"/>
    <p:sldId id="279" r:id="rId20"/>
    <p:sldId id="281" r:id="rId21"/>
    <p:sldId id="283" r:id="rId22"/>
    <p:sldId id="284" r:id="rId23"/>
    <p:sldId id="285" r:id="rId24"/>
    <p:sldId id="290" r:id="rId25"/>
    <p:sldId id="291" r:id="rId26"/>
    <p:sldId id="292" r:id="rId27"/>
    <p:sldId id="293" r:id="rId28"/>
    <p:sldId id="294" r:id="rId29"/>
    <p:sldId id="299" r:id="rId30"/>
    <p:sldId id="338" r:id="rId31"/>
    <p:sldId id="301" r:id="rId32"/>
    <p:sldId id="303" r:id="rId33"/>
    <p:sldId id="309" r:id="rId34"/>
    <p:sldId id="311" r:id="rId35"/>
    <p:sldId id="312" r:id="rId36"/>
    <p:sldId id="313" r:id="rId37"/>
    <p:sldId id="314" r:id="rId38"/>
    <p:sldId id="315" r:id="rId39"/>
    <p:sldId id="316" r:id="rId40"/>
    <p:sldId id="363" r:id="rId41"/>
    <p:sldId id="319" r:id="rId42"/>
    <p:sldId id="351" r:id="rId43"/>
    <p:sldId id="353" r:id="rId44"/>
    <p:sldId id="320" r:id="rId45"/>
    <p:sldId id="362" r:id="rId46"/>
    <p:sldId id="321" r:id="rId47"/>
    <p:sldId id="352" r:id="rId48"/>
    <p:sldId id="347" r:id="rId49"/>
    <p:sldId id="348" r:id="rId50"/>
    <p:sldId id="349" r:id="rId51"/>
    <p:sldId id="324" r:id="rId52"/>
    <p:sldId id="350" r:id="rId53"/>
    <p:sldId id="325" r:id="rId54"/>
    <p:sldId id="354" r:id="rId55"/>
    <p:sldId id="355" r:id="rId56"/>
    <p:sldId id="356" r:id="rId57"/>
    <p:sldId id="360" r:id="rId58"/>
    <p:sldId id="357" r:id="rId59"/>
    <p:sldId id="358" r:id="rId60"/>
    <p:sldId id="333"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1320" y="1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7E8B6F-8C56-4A5D-87A6-FD0089DAF876}" type="doc">
      <dgm:prSet loTypeId="urn:microsoft.com/office/officeart/2005/8/layout/list1" loCatId="list" qsTypeId="urn:microsoft.com/office/officeart/2005/8/quickstyle/simple2" qsCatId="simple" csTypeId="urn:microsoft.com/office/officeart/2005/8/colors/colorful4" csCatId="colorful" phldr="1"/>
      <dgm:spPr/>
      <dgm:t>
        <a:bodyPr/>
        <a:lstStyle/>
        <a:p>
          <a:endParaRPr lang="en-US"/>
        </a:p>
      </dgm:t>
    </dgm:pt>
    <dgm:pt modelId="{4E3B4D63-C53A-4ED7-8AF8-96A7A4B5383A}">
      <dgm:prSet phldrT="[Text]" custT="1"/>
      <dgm:spPr/>
      <dgm:t>
        <a:bodyPr/>
        <a:lstStyle/>
        <a:p>
          <a:r>
            <a:rPr lang="en-US" sz="2800" dirty="0" smtClean="0">
              <a:solidFill>
                <a:schemeClr val="tx1"/>
              </a:solidFill>
              <a:latin typeface="Times New Roman" pitchFamily="18" charset="0"/>
            </a:rPr>
            <a:t>Oral epithelium</a:t>
          </a:r>
          <a:endParaRPr lang="en-US" sz="2800" dirty="0">
            <a:solidFill>
              <a:schemeClr val="tx1"/>
            </a:solidFill>
          </a:endParaRPr>
        </a:p>
      </dgm:t>
    </dgm:pt>
    <dgm:pt modelId="{4C458A78-FE6B-48BE-A708-E79F0B37D21D}" type="parTrans" cxnId="{B8398AD8-F8B2-473A-A94C-57D0441C4168}">
      <dgm:prSet/>
      <dgm:spPr/>
      <dgm:t>
        <a:bodyPr/>
        <a:lstStyle/>
        <a:p>
          <a:endParaRPr lang="en-US"/>
        </a:p>
      </dgm:t>
    </dgm:pt>
    <dgm:pt modelId="{439782B3-859B-4CAB-B66C-B8B0207583BD}" type="sibTrans" cxnId="{B8398AD8-F8B2-473A-A94C-57D0441C4168}">
      <dgm:prSet/>
      <dgm:spPr/>
      <dgm:t>
        <a:bodyPr/>
        <a:lstStyle/>
        <a:p>
          <a:endParaRPr lang="en-US"/>
        </a:p>
      </dgm:t>
    </dgm:pt>
    <dgm:pt modelId="{5C6A85CF-82FF-4094-A13C-ADE79AF6536F}">
      <dgm:prSet phldrT="[Text]" custT="1"/>
      <dgm:spPr/>
      <dgm:t>
        <a:bodyPr/>
        <a:lstStyle/>
        <a:p>
          <a:r>
            <a:rPr lang="en-US" sz="2800" smtClean="0">
              <a:solidFill>
                <a:schemeClr val="tx1"/>
              </a:solidFill>
              <a:latin typeface="Times New Roman" pitchFamily="18" charset="0"/>
            </a:rPr>
            <a:t>Epidermis of hands</a:t>
          </a:r>
          <a:endParaRPr lang="en-US" sz="2800" dirty="0">
            <a:solidFill>
              <a:schemeClr val="tx1"/>
            </a:solidFill>
          </a:endParaRPr>
        </a:p>
      </dgm:t>
    </dgm:pt>
    <dgm:pt modelId="{BB27990A-E2B4-4B61-947B-0E3F07DBEDC3}" type="parTrans" cxnId="{37486FA0-AC70-4D4C-A7D7-17AE32A2256C}">
      <dgm:prSet/>
      <dgm:spPr/>
      <dgm:t>
        <a:bodyPr/>
        <a:lstStyle/>
        <a:p>
          <a:endParaRPr lang="en-US"/>
        </a:p>
      </dgm:t>
    </dgm:pt>
    <dgm:pt modelId="{D2BC0A8A-B666-4C4D-810E-09DE91CD3D64}" type="sibTrans" cxnId="{37486FA0-AC70-4D4C-A7D7-17AE32A2256C}">
      <dgm:prSet/>
      <dgm:spPr/>
      <dgm:t>
        <a:bodyPr/>
        <a:lstStyle/>
        <a:p>
          <a:endParaRPr lang="en-US"/>
        </a:p>
      </dgm:t>
    </dgm:pt>
    <dgm:pt modelId="{59C16B2E-F1A5-45D4-8373-F31128161F0A}">
      <dgm:prSet phldrT="[Text]" custT="1"/>
      <dgm:spPr/>
      <dgm:t>
        <a:bodyPr/>
        <a:lstStyle/>
        <a:p>
          <a:r>
            <a:rPr lang="en-US" sz="2800" dirty="0" smtClean="0">
              <a:solidFill>
                <a:schemeClr val="tx1"/>
              </a:solidFill>
              <a:latin typeface="Times New Roman" pitchFamily="18" charset="0"/>
            </a:rPr>
            <a:t>Respiratory epithelium</a:t>
          </a:r>
          <a:endParaRPr lang="en-US" sz="2800" dirty="0">
            <a:solidFill>
              <a:schemeClr val="tx1"/>
            </a:solidFill>
          </a:endParaRPr>
        </a:p>
      </dgm:t>
    </dgm:pt>
    <dgm:pt modelId="{1D7A9C32-1316-47FB-B565-6FDC52325C4B}" type="parTrans" cxnId="{FC8DFE7A-438D-4DC4-B6AE-B46C0A52AAF3}">
      <dgm:prSet/>
      <dgm:spPr/>
      <dgm:t>
        <a:bodyPr/>
        <a:lstStyle/>
        <a:p>
          <a:endParaRPr lang="en-US"/>
        </a:p>
      </dgm:t>
    </dgm:pt>
    <dgm:pt modelId="{AFCAE2E1-5E5D-484A-8EC7-20C1888645F2}" type="sibTrans" cxnId="{FC8DFE7A-438D-4DC4-B6AE-B46C0A52AAF3}">
      <dgm:prSet/>
      <dgm:spPr/>
      <dgm:t>
        <a:bodyPr/>
        <a:lstStyle/>
        <a:p>
          <a:endParaRPr lang="en-US"/>
        </a:p>
      </dgm:t>
    </dgm:pt>
    <dgm:pt modelId="{5BD1D4B6-4A3B-4F1B-B37A-7647D8D3E49A}" type="pres">
      <dgm:prSet presAssocID="{577E8B6F-8C56-4A5D-87A6-FD0089DAF876}" presName="linear" presStyleCnt="0">
        <dgm:presLayoutVars>
          <dgm:dir/>
          <dgm:animLvl val="lvl"/>
          <dgm:resizeHandles val="exact"/>
        </dgm:presLayoutVars>
      </dgm:prSet>
      <dgm:spPr/>
      <dgm:t>
        <a:bodyPr/>
        <a:lstStyle/>
        <a:p>
          <a:endParaRPr lang="en-US"/>
        </a:p>
      </dgm:t>
    </dgm:pt>
    <dgm:pt modelId="{07F9BFC8-1E58-4038-AED9-38A445E020C1}" type="pres">
      <dgm:prSet presAssocID="{4E3B4D63-C53A-4ED7-8AF8-96A7A4B5383A}" presName="parentLin" presStyleCnt="0"/>
      <dgm:spPr/>
    </dgm:pt>
    <dgm:pt modelId="{D452262F-92DB-4693-9013-7F3A83E86F83}" type="pres">
      <dgm:prSet presAssocID="{4E3B4D63-C53A-4ED7-8AF8-96A7A4B5383A}" presName="parentLeftMargin" presStyleLbl="node1" presStyleIdx="0" presStyleCnt="3"/>
      <dgm:spPr/>
      <dgm:t>
        <a:bodyPr/>
        <a:lstStyle/>
        <a:p>
          <a:endParaRPr lang="en-US"/>
        </a:p>
      </dgm:t>
    </dgm:pt>
    <dgm:pt modelId="{3AF1A085-634A-4614-ABD1-B2F53F6D93BE}" type="pres">
      <dgm:prSet presAssocID="{4E3B4D63-C53A-4ED7-8AF8-96A7A4B5383A}" presName="parentText" presStyleLbl="node1" presStyleIdx="0" presStyleCnt="3">
        <dgm:presLayoutVars>
          <dgm:chMax val="0"/>
          <dgm:bulletEnabled val="1"/>
        </dgm:presLayoutVars>
      </dgm:prSet>
      <dgm:spPr/>
      <dgm:t>
        <a:bodyPr/>
        <a:lstStyle/>
        <a:p>
          <a:endParaRPr lang="en-US"/>
        </a:p>
      </dgm:t>
    </dgm:pt>
    <dgm:pt modelId="{A153F14B-0048-4960-AED7-18E4AD0973C5}" type="pres">
      <dgm:prSet presAssocID="{4E3B4D63-C53A-4ED7-8AF8-96A7A4B5383A}" presName="negativeSpace" presStyleCnt="0"/>
      <dgm:spPr/>
    </dgm:pt>
    <dgm:pt modelId="{C7307BE8-9A69-416A-937D-E05E8509D96D}" type="pres">
      <dgm:prSet presAssocID="{4E3B4D63-C53A-4ED7-8AF8-96A7A4B5383A}" presName="childText" presStyleLbl="conFgAcc1" presStyleIdx="0" presStyleCnt="3">
        <dgm:presLayoutVars>
          <dgm:bulletEnabled val="1"/>
        </dgm:presLayoutVars>
      </dgm:prSet>
      <dgm:spPr/>
    </dgm:pt>
    <dgm:pt modelId="{3A56A200-E951-4F82-A52B-ED0259062D48}" type="pres">
      <dgm:prSet presAssocID="{439782B3-859B-4CAB-B66C-B8B0207583BD}" presName="spaceBetweenRectangles" presStyleCnt="0"/>
      <dgm:spPr/>
    </dgm:pt>
    <dgm:pt modelId="{0DA34711-0BDA-494A-BB89-F99894D7FB53}" type="pres">
      <dgm:prSet presAssocID="{5C6A85CF-82FF-4094-A13C-ADE79AF6536F}" presName="parentLin" presStyleCnt="0"/>
      <dgm:spPr/>
    </dgm:pt>
    <dgm:pt modelId="{DD6AE998-F97B-4295-9C73-D8440EA3D6A3}" type="pres">
      <dgm:prSet presAssocID="{5C6A85CF-82FF-4094-A13C-ADE79AF6536F}" presName="parentLeftMargin" presStyleLbl="node1" presStyleIdx="0" presStyleCnt="3"/>
      <dgm:spPr/>
      <dgm:t>
        <a:bodyPr/>
        <a:lstStyle/>
        <a:p>
          <a:endParaRPr lang="en-US"/>
        </a:p>
      </dgm:t>
    </dgm:pt>
    <dgm:pt modelId="{56FE8A51-E2F3-4CA1-AFED-27682A4B70E3}" type="pres">
      <dgm:prSet presAssocID="{5C6A85CF-82FF-4094-A13C-ADE79AF6536F}" presName="parentText" presStyleLbl="node1" presStyleIdx="1" presStyleCnt="3">
        <dgm:presLayoutVars>
          <dgm:chMax val="0"/>
          <dgm:bulletEnabled val="1"/>
        </dgm:presLayoutVars>
      </dgm:prSet>
      <dgm:spPr/>
      <dgm:t>
        <a:bodyPr/>
        <a:lstStyle/>
        <a:p>
          <a:endParaRPr lang="en-US"/>
        </a:p>
      </dgm:t>
    </dgm:pt>
    <dgm:pt modelId="{E3021D71-65FD-4C99-A30E-27217FCA08D2}" type="pres">
      <dgm:prSet presAssocID="{5C6A85CF-82FF-4094-A13C-ADE79AF6536F}" presName="negativeSpace" presStyleCnt="0"/>
      <dgm:spPr/>
    </dgm:pt>
    <dgm:pt modelId="{D79A051F-93DC-49B7-A12B-01EF29B62F2D}" type="pres">
      <dgm:prSet presAssocID="{5C6A85CF-82FF-4094-A13C-ADE79AF6536F}" presName="childText" presStyleLbl="conFgAcc1" presStyleIdx="1" presStyleCnt="3">
        <dgm:presLayoutVars>
          <dgm:bulletEnabled val="1"/>
        </dgm:presLayoutVars>
      </dgm:prSet>
      <dgm:spPr/>
    </dgm:pt>
    <dgm:pt modelId="{BF32E457-05B3-48EC-AFF1-1ED07886EB41}" type="pres">
      <dgm:prSet presAssocID="{D2BC0A8A-B666-4C4D-810E-09DE91CD3D64}" presName="spaceBetweenRectangles" presStyleCnt="0"/>
      <dgm:spPr/>
    </dgm:pt>
    <dgm:pt modelId="{7A37F253-F8E3-46FD-B267-943442E52D41}" type="pres">
      <dgm:prSet presAssocID="{59C16B2E-F1A5-45D4-8373-F31128161F0A}" presName="parentLin" presStyleCnt="0"/>
      <dgm:spPr/>
    </dgm:pt>
    <dgm:pt modelId="{B2A44882-9DE8-4882-AAF8-B8FC589DAAD5}" type="pres">
      <dgm:prSet presAssocID="{59C16B2E-F1A5-45D4-8373-F31128161F0A}" presName="parentLeftMargin" presStyleLbl="node1" presStyleIdx="1" presStyleCnt="3"/>
      <dgm:spPr/>
      <dgm:t>
        <a:bodyPr/>
        <a:lstStyle/>
        <a:p>
          <a:endParaRPr lang="en-US"/>
        </a:p>
      </dgm:t>
    </dgm:pt>
    <dgm:pt modelId="{785A792D-11B7-4436-828F-045593864B61}" type="pres">
      <dgm:prSet presAssocID="{59C16B2E-F1A5-45D4-8373-F31128161F0A}" presName="parentText" presStyleLbl="node1" presStyleIdx="2" presStyleCnt="3">
        <dgm:presLayoutVars>
          <dgm:chMax val="0"/>
          <dgm:bulletEnabled val="1"/>
        </dgm:presLayoutVars>
      </dgm:prSet>
      <dgm:spPr/>
      <dgm:t>
        <a:bodyPr/>
        <a:lstStyle/>
        <a:p>
          <a:endParaRPr lang="en-US"/>
        </a:p>
      </dgm:t>
    </dgm:pt>
    <dgm:pt modelId="{B53A4992-D484-4554-B497-A5F55992797A}" type="pres">
      <dgm:prSet presAssocID="{59C16B2E-F1A5-45D4-8373-F31128161F0A}" presName="negativeSpace" presStyleCnt="0"/>
      <dgm:spPr/>
    </dgm:pt>
    <dgm:pt modelId="{1EB98B31-47E6-451B-ADAC-9E15AA9A8536}" type="pres">
      <dgm:prSet presAssocID="{59C16B2E-F1A5-45D4-8373-F31128161F0A}" presName="childText" presStyleLbl="conFgAcc1" presStyleIdx="2" presStyleCnt="3">
        <dgm:presLayoutVars>
          <dgm:bulletEnabled val="1"/>
        </dgm:presLayoutVars>
      </dgm:prSet>
      <dgm:spPr/>
    </dgm:pt>
  </dgm:ptLst>
  <dgm:cxnLst>
    <dgm:cxn modelId="{37486FA0-AC70-4D4C-A7D7-17AE32A2256C}" srcId="{577E8B6F-8C56-4A5D-87A6-FD0089DAF876}" destId="{5C6A85CF-82FF-4094-A13C-ADE79AF6536F}" srcOrd="1" destOrd="0" parTransId="{BB27990A-E2B4-4B61-947B-0E3F07DBEDC3}" sibTransId="{D2BC0A8A-B666-4C4D-810E-09DE91CD3D64}"/>
    <dgm:cxn modelId="{10647302-CAC1-4959-B1A9-9F97EA31469B}" type="presOf" srcId="{4E3B4D63-C53A-4ED7-8AF8-96A7A4B5383A}" destId="{D452262F-92DB-4693-9013-7F3A83E86F83}" srcOrd="0" destOrd="0" presId="urn:microsoft.com/office/officeart/2005/8/layout/list1"/>
    <dgm:cxn modelId="{FC8DFE7A-438D-4DC4-B6AE-B46C0A52AAF3}" srcId="{577E8B6F-8C56-4A5D-87A6-FD0089DAF876}" destId="{59C16B2E-F1A5-45D4-8373-F31128161F0A}" srcOrd="2" destOrd="0" parTransId="{1D7A9C32-1316-47FB-B565-6FDC52325C4B}" sibTransId="{AFCAE2E1-5E5D-484A-8EC7-20C1888645F2}"/>
    <dgm:cxn modelId="{BCDF067B-D430-4FD0-9B5F-F544FC6C4954}" type="presOf" srcId="{577E8B6F-8C56-4A5D-87A6-FD0089DAF876}" destId="{5BD1D4B6-4A3B-4F1B-B37A-7647D8D3E49A}" srcOrd="0" destOrd="0" presId="urn:microsoft.com/office/officeart/2005/8/layout/list1"/>
    <dgm:cxn modelId="{DD063DCE-BC6E-423B-8D27-18A6B084DDB1}" type="presOf" srcId="{59C16B2E-F1A5-45D4-8373-F31128161F0A}" destId="{785A792D-11B7-4436-828F-045593864B61}" srcOrd="1" destOrd="0" presId="urn:microsoft.com/office/officeart/2005/8/layout/list1"/>
    <dgm:cxn modelId="{B8398AD8-F8B2-473A-A94C-57D0441C4168}" srcId="{577E8B6F-8C56-4A5D-87A6-FD0089DAF876}" destId="{4E3B4D63-C53A-4ED7-8AF8-96A7A4B5383A}" srcOrd="0" destOrd="0" parTransId="{4C458A78-FE6B-48BE-A708-E79F0B37D21D}" sibTransId="{439782B3-859B-4CAB-B66C-B8B0207583BD}"/>
    <dgm:cxn modelId="{4666AC8E-04B0-4BC1-B3D0-915DF59CFDA3}" type="presOf" srcId="{59C16B2E-F1A5-45D4-8373-F31128161F0A}" destId="{B2A44882-9DE8-4882-AAF8-B8FC589DAAD5}" srcOrd="0" destOrd="0" presId="urn:microsoft.com/office/officeart/2005/8/layout/list1"/>
    <dgm:cxn modelId="{278B1838-4070-492B-89CB-D3350C37386A}" type="presOf" srcId="{4E3B4D63-C53A-4ED7-8AF8-96A7A4B5383A}" destId="{3AF1A085-634A-4614-ABD1-B2F53F6D93BE}" srcOrd="1" destOrd="0" presId="urn:microsoft.com/office/officeart/2005/8/layout/list1"/>
    <dgm:cxn modelId="{45C12847-0C9A-4B50-A280-7DB75EAB9364}" type="presOf" srcId="{5C6A85CF-82FF-4094-A13C-ADE79AF6536F}" destId="{56FE8A51-E2F3-4CA1-AFED-27682A4B70E3}" srcOrd="1" destOrd="0" presId="urn:microsoft.com/office/officeart/2005/8/layout/list1"/>
    <dgm:cxn modelId="{5E283282-CFEC-4B8F-A300-ECDE947EA8A5}" type="presOf" srcId="{5C6A85CF-82FF-4094-A13C-ADE79AF6536F}" destId="{DD6AE998-F97B-4295-9C73-D8440EA3D6A3}" srcOrd="0" destOrd="0" presId="urn:microsoft.com/office/officeart/2005/8/layout/list1"/>
    <dgm:cxn modelId="{A121CF82-CFA6-4E9F-92F5-C14BAB29F214}" type="presParOf" srcId="{5BD1D4B6-4A3B-4F1B-B37A-7647D8D3E49A}" destId="{07F9BFC8-1E58-4038-AED9-38A445E020C1}" srcOrd="0" destOrd="0" presId="urn:microsoft.com/office/officeart/2005/8/layout/list1"/>
    <dgm:cxn modelId="{B344143E-21B6-479A-87CF-4C2893781ADB}" type="presParOf" srcId="{07F9BFC8-1E58-4038-AED9-38A445E020C1}" destId="{D452262F-92DB-4693-9013-7F3A83E86F83}" srcOrd="0" destOrd="0" presId="urn:microsoft.com/office/officeart/2005/8/layout/list1"/>
    <dgm:cxn modelId="{5C47515B-209B-45D2-89BF-1AC5B97C8935}" type="presParOf" srcId="{07F9BFC8-1E58-4038-AED9-38A445E020C1}" destId="{3AF1A085-634A-4614-ABD1-B2F53F6D93BE}" srcOrd="1" destOrd="0" presId="urn:microsoft.com/office/officeart/2005/8/layout/list1"/>
    <dgm:cxn modelId="{92A12026-6603-491E-8333-3029E1AB61D0}" type="presParOf" srcId="{5BD1D4B6-4A3B-4F1B-B37A-7647D8D3E49A}" destId="{A153F14B-0048-4960-AED7-18E4AD0973C5}" srcOrd="1" destOrd="0" presId="urn:microsoft.com/office/officeart/2005/8/layout/list1"/>
    <dgm:cxn modelId="{228DE254-8DFE-4093-A1B1-276902F8C250}" type="presParOf" srcId="{5BD1D4B6-4A3B-4F1B-B37A-7647D8D3E49A}" destId="{C7307BE8-9A69-416A-937D-E05E8509D96D}" srcOrd="2" destOrd="0" presId="urn:microsoft.com/office/officeart/2005/8/layout/list1"/>
    <dgm:cxn modelId="{166ADC58-C24E-4CC9-BDAC-BBD4E8D90C85}" type="presParOf" srcId="{5BD1D4B6-4A3B-4F1B-B37A-7647D8D3E49A}" destId="{3A56A200-E951-4F82-A52B-ED0259062D48}" srcOrd="3" destOrd="0" presId="urn:microsoft.com/office/officeart/2005/8/layout/list1"/>
    <dgm:cxn modelId="{8C0F19A4-92F9-4D1B-9677-CDB58EC2E5A9}" type="presParOf" srcId="{5BD1D4B6-4A3B-4F1B-B37A-7647D8D3E49A}" destId="{0DA34711-0BDA-494A-BB89-F99894D7FB53}" srcOrd="4" destOrd="0" presId="urn:microsoft.com/office/officeart/2005/8/layout/list1"/>
    <dgm:cxn modelId="{94D5D362-8BA8-418A-B308-24207729A494}" type="presParOf" srcId="{0DA34711-0BDA-494A-BB89-F99894D7FB53}" destId="{DD6AE998-F97B-4295-9C73-D8440EA3D6A3}" srcOrd="0" destOrd="0" presId="urn:microsoft.com/office/officeart/2005/8/layout/list1"/>
    <dgm:cxn modelId="{91ADB39B-E390-4422-B7C2-5875EE809463}" type="presParOf" srcId="{0DA34711-0BDA-494A-BB89-F99894D7FB53}" destId="{56FE8A51-E2F3-4CA1-AFED-27682A4B70E3}" srcOrd="1" destOrd="0" presId="urn:microsoft.com/office/officeart/2005/8/layout/list1"/>
    <dgm:cxn modelId="{E9FD1C3B-6345-40D2-BE96-7C245154070F}" type="presParOf" srcId="{5BD1D4B6-4A3B-4F1B-B37A-7647D8D3E49A}" destId="{E3021D71-65FD-4C99-A30E-27217FCA08D2}" srcOrd="5" destOrd="0" presId="urn:microsoft.com/office/officeart/2005/8/layout/list1"/>
    <dgm:cxn modelId="{B05FD623-CBB8-4C3A-9F87-AD9CABF4AA1A}" type="presParOf" srcId="{5BD1D4B6-4A3B-4F1B-B37A-7647D8D3E49A}" destId="{D79A051F-93DC-49B7-A12B-01EF29B62F2D}" srcOrd="6" destOrd="0" presId="urn:microsoft.com/office/officeart/2005/8/layout/list1"/>
    <dgm:cxn modelId="{3F95E236-6285-44C9-8B2C-1237B07ECBF1}" type="presParOf" srcId="{5BD1D4B6-4A3B-4F1B-B37A-7647D8D3E49A}" destId="{BF32E457-05B3-48EC-AFF1-1ED07886EB41}" srcOrd="7" destOrd="0" presId="urn:microsoft.com/office/officeart/2005/8/layout/list1"/>
    <dgm:cxn modelId="{D5E98F2C-BE59-40BD-B6E9-E5D3CD747AAB}" type="presParOf" srcId="{5BD1D4B6-4A3B-4F1B-B37A-7647D8D3E49A}" destId="{7A37F253-F8E3-46FD-B267-943442E52D41}" srcOrd="8" destOrd="0" presId="urn:microsoft.com/office/officeart/2005/8/layout/list1"/>
    <dgm:cxn modelId="{38FA6874-1A9F-4B7C-9B74-70F9F86FD5A1}" type="presParOf" srcId="{7A37F253-F8E3-46FD-B267-943442E52D41}" destId="{B2A44882-9DE8-4882-AAF8-B8FC589DAAD5}" srcOrd="0" destOrd="0" presId="urn:microsoft.com/office/officeart/2005/8/layout/list1"/>
    <dgm:cxn modelId="{AEE38FCD-3970-4EA4-8DAB-730C14A7BF12}" type="presParOf" srcId="{7A37F253-F8E3-46FD-B267-943442E52D41}" destId="{785A792D-11B7-4436-828F-045593864B61}" srcOrd="1" destOrd="0" presId="urn:microsoft.com/office/officeart/2005/8/layout/list1"/>
    <dgm:cxn modelId="{073A8657-8569-4E59-A9CA-46758C4F7F8E}" type="presParOf" srcId="{5BD1D4B6-4A3B-4F1B-B37A-7647D8D3E49A}" destId="{B53A4992-D484-4554-B497-A5F55992797A}" srcOrd="9" destOrd="0" presId="urn:microsoft.com/office/officeart/2005/8/layout/list1"/>
    <dgm:cxn modelId="{B3C44B00-5316-4AEB-AEDD-21F2E6A2E784}" type="presParOf" srcId="{5BD1D4B6-4A3B-4F1B-B37A-7647D8D3E49A}" destId="{1EB98B31-47E6-451B-ADAC-9E15AA9A853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B2A1EE-15C1-4BA9-927A-C33A783B2DB1}" type="doc">
      <dgm:prSet loTypeId="urn:microsoft.com/office/officeart/2005/8/layout/hList6" loCatId="list" qsTypeId="urn:microsoft.com/office/officeart/2005/8/quickstyle/simple5" qsCatId="simple" csTypeId="urn:microsoft.com/office/officeart/2005/8/colors/colorful1#2" csCatId="colorful" phldr="1"/>
      <dgm:spPr/>
      <dgm:t>
        <a:bodyPr/>
        <a:lstStyle/>
        <a:p>
          <a:endParaRPr lang="en-US"/>
        </a:p>
      </dgm:t>
    </dgm:pt>
    <dgm:pt modelId="{AB6F96B6-221C-4C53-9B8D-4A84217C98D3}">
      <dgm:prSet phldrT="[Text]"/>
      <dgm:spPr/>
      <dgm:t>
        <a:bodyPr/>
        <a:lstStyle/>
        <a:p>
          <a:r>
            <a:rPr lang="en-US" smtClean="0">
              <a:solidFill>
                <a:schemeClr val="tx1"/>
              </a:solidFill>
              <a:effectLst/>
            </a:rPr>
            <a:t>Category I</a:t>
          </a:r>
          <a:endParaRPr lang="en-US" dirty="0">
            <a:solidFill>
              <a:schemeClr val="tx1"/>
            </a:solidFill>
            <a:effectLst/>
          </a:endParaRPr>
        </a:p>
      </dgm:t>
    </dgm:pt>
    <dgm:pt modelId="{4188ADBF-47E5-4AE7-B306-1AA8A2DAAEAA}" type="parTrans" cxnId="{8FC37027-D94F-4B92-9521-C107C16D6031}">
      <dgm:prSet/>
      <dgm:spPr/>
      <dgm:t>
        <a:bodyPr/>
        <a:lstStyle/>
        <a:p>
          <a:endParaRPr lang="en-US"/>
        </a:p>
      </dgm:t>
    </dgm:pt>
    <dgm:pt modelId="{174D0C58-4C2E-4F45-BCA9-F1C7E249430E}" type="sibTrans" cxnId="{8FC37027-D94F-4B92-9521-C107C16D6031}">
      <dgm:prSet/>
      <dgm:spPr/>
      <dgm:t>
        <a:bodyPr/>
        <a:lstStyle/>
        <a:p>
          <a:endParaRPr lang="en-US"/>
        </a:p>
      </dgm:t>
    </dgm:pt>
    <dgm:pt modelId="{A849CF4D-0C78-4C9E-90CE-8B451D181A5A}">
      <dgm:prSet phldrT="[Text]"/>
      <dgm:spPr/>
      <dgm:t>
        <a:bodyPr/>
        <a:lstStyle/>
        <a:p>
          <a:r>
            <a:rPr lang="en-US" dirty="0" smtClean="0">
              <a:solidFill>
                <a:schemeClr val="tx1"/>
              </a:solidFill>
              <a:effectLst/>
              <a:latin typeface="Times New Roman" pitchFamily="18" charset="0"/>
            </a:rPr>
            <a:t>Tasks that involve exposure to blood, body fluids or tissues</a:t>
          </a:r>
          <a:endParaRPr lang="en-US" dirty="0">
            <a:solidFill>
              <a:schemeClr val="tx1"/>
            </a:solidFill>
            <a:effectLst/>
          </a:endParaRPr>
        </a:p>
      </dgm:t>
    </dgm:pt>
    <dgm:pt modelId="{43EE0A9F-CD9A-42AA-864E-ACCF7274E1A2}" type="parTrans" cxnId="{A03AD4F0-0483-47E8-8553-75078E6CCFDC}">
      <dgm:prSet/>
      <dgm:spPr/>
      <dgm:t>
        <a:bodyPr/>
        <a:lstStyle/>
        <a:p>
          <a:endParaRPr lang="en-US"/>
        </a:p>
      </dgm:t>
    </dgm:pt>
    <dgm:pt modelId="{79D7A582-CF87-4CA8-9E9D-4A734F4B5987}" type="sibTrans" cxnId="{A03AD4F0-0483-47E8-8553-75078E6CCFDC}">
      <dgm:prSet/>
      <dgm:spPr/>
      <dgm:t>
        <a:bodyPr/>
        <a:lstStyle/>
        <a:p>
          <a:endParaRPr lang="en-US"/>
        </a:p>
      </dgm:t>
    </dgm:pt>
    <dgm:pt modelId="{3F3DC372-6C2B-4314-985F-0D0244E4E0B4}">
      <dgm:prSet phldrT="[Text]" phldr="1"/>
      <dgm:spPr/>
      <dgm:t>
        <a:bodyPr/>
        <a:lstStyle/>
        <a:p>
          <a:endParaRPr lang="en-US" dirty="0">
            <a:solidFill>
              <a:schemeClr val="tx1"/>
            </a:solidFill>
            <a:effectLst/>
          </a:endParaRPr>
        </a:p>
      </dgm:t>
    </dgm:pt>
    <dgm:pt modelId="{FF3923C8-D87A-42EC-ADD3-640032B9197F}" type="parTrans" cxnId="{98697539-7581-488C-B57F-3F8CE8FD05E5}">
      <dgm:prSet/>
      <dgm:spPr/>
      <dgm:t>
        <a:bodyPr/>
        <a:lstStyle/>
        <a:p>
          <a:endParaRPr lang="en-US"/>
        </a:p>
      </dgm:t>
    </dgm:pt>
    <dgm:pt modelId="{69234A61-C5E7-4E57-B46E-33517812B180}" type="sibTrans" cxnId="{98697539-7581-488C-B57F-3F8CE8FD05E5}">
      <dgm:prSet/>
      <dgm:spPr/>
      <dgm:t>
        <a:bodyPr/>
        <a:lstStyle/>
        <a:p>
          <a:endParaRPr lang="en-US"/>
        </a:p>
      </dgm:t>
    </dgm:pt>
    <dgm:pt modelId="{32264815-A5FD-416A-A924-84B4A7C4A2EA}">
      <dgm:prSet phldrT="[Text]"/>
      <dgm:spPr/>
      <dgm:t>
        <a:bodyPr/>
        <a:lstStyle/>
        <a:p>
          <a:r>
            <a:rPr lang="en-US" dirty="0" smtClean="0">
              <a:solidFill>
                <a:schemeClr val="tx1"/>
              </a:solidFill>
              <a:effectLst/>
            </a:rPr>
            <a:t> Category II</a:t>
          </a:r>
          <a:endParaRPr lang="en-US" dirty="0">
            <a:solidFill>
              <a:schemeClr val="tx1"/>
            </a:solidFill>
            <a:effectLst/>
          </a:endParaRPr>
        </a:p>
      </dgm:t>
    </dgm:pt>
    <dgm:pt modelId="{95D98009-5A1F-493F-8011-E1E7EDEB57C5}" type="parTrans" cxnId="{95B937C6-CFF5-4D08-BD13-5607FF22B79B}">
      <dgm:prSet/>
      <dgm:spPr/>
      <dgm:t>
        <a:bodyPr/>
        <a:lstStyle/>
        <a:p>
          <a:endParaRPr lang="en-US"/>
        </a:p>
      </dgm:t>
    </dgm:pt>
    <dgm:pt modelId="{BC744013-6DAB-4D74-820C-976EA72BA234}" type="sibTrans" cxnId="{95B937C6-CFF5-4D08-BD13-5607FF22B79B}">
      <dgm:prSet/>
      <dgm:spPr/>
      <dgm:t>
        <a:bodyPr/>
        <a:lstStyle/>
        <a:p>
          <a:endParaRPr lang="en-US"/>
        </a:p>
      </dgm:t>
    </dgm:pt>
    <dgm:pt modelId="{B9C7FA60-2F22-4977-AF9F-15539B42AB12}">
      <dgm:prSet phldrT="[Text]"/>
      <dgm:spPr/>
      <dgm:t>
        <a:bodyPr/>
        <a:lstStyle/>
        <a:p>
          <a:r>
            <a:rPr lang="en-US" dirty="0" smtClean="0">
              <a:solidFill>
                <a:schemeClr val="tx1"/>
              </a:solidFill>
              <a:effectLst/>
              <a:latin typeface="Times New Roman" pitchFamily="18" charset="0"/>
            </a:rPr>
            <a:t>Tasks that do not involve routine exposure to blood, body fluids or tissues</a:t>
          </a:r>
          <a:endParaRPr lang="en-US" dirty="0">
            <a:solidFill>
              <a:schemeClr val="tx1"/>
            </a:solidFill>
            <a:effectLst/>
          </a:endParaRPr>
        </a:p>
      </dgm:t>
    </dgm:pt>
    <dgm:pt modelId="{ED56DA7B-E991-4721-85DA-C9D5730ED4BF}" type="parTrans" cxnId="{09390694-6FDD-43EF-B2FF-18E183C2581B}">
      <dgm:prSet/>
      <dgm:spPr/>
      <dgm:t>
        <a:bodyPr/>
        <a:lstStyle/>
        <a:p>
          <a:endParaRPr lang="en-US"/>
        </a:p>
      </dgm:t>
    </dgm:pt>
    <dgm:pt modelId="{53320299-90AE-4CED-9861-93C1600A6C76}" type="sibTrans" cxnId="{09390694-6FDD-43EF-B2FF-18E183C2581B}">
      <dgm:prSet/>
      <dgm:spPr/>
      <dgm:t>
        <a:bodyPr/>
        <a:lstStyle/>
        <a:p>
          <a:endParaRPr lang="en-US"/>
        </a:p>
      </dgm:t>
    </dgm:pt>
    <dgm:pt modelId="{5DA4B20D-7A14-4301-B1BB-1AE5797EC48D}">
      <dgm:prSet phldrT="[Text]" phldr="1"/>
      <dgm:spPr/>
      <dgm:t>
        <a:bodyPr/>
        <a:lstStyle/>
        <a:p>
          <a:endParaRPr lang="en-US" dirty="0">
            <a:solidFill>
              <a:schemeClr val="tx1"/>
            </a:solidFill>
            <a:effectLst/>
          </a:endParaRPr>
        </a:p>
      </dgm:t>
    </dgm:pt>
    <dgm:pt modelId="{6B1C2F0F-C68D-4159-9517-E1CD58FDC117}" type="parTrans" cxnId="{0D53025F-B65F-4CB6-A898-8A70DA80CDD5}">
      <dgm:prSet/>
      <dgm:spPr/>
      <dgm:t>
        <a:bodyPr/>
        <a:lstStyle/>
        <a:p>
          <a:endParaRPr lang="en-US"/>
        </a:p>
      </dgm:t>
    </dgm:pt>
    <dgm:pt modelId="{57A42ADE-4565-4CC9-BC00-5C53825354A5}" type="sibTrans" cxnId="{0D53025F-B65F-4CB6-A898-8A70DA80CDD5}">
      <dgm:prSet/>
      <dgm:spPr/>
      <dgm:t>
        <a:bodyPr/>
        <a:lstStyle/>
        <a:p>
          <a:endParaRPr lang="en-US"/>
        </a:p>
      </dgm:t>
    </dgm:pt>
    <dgm:pt modelId="{98C9E74B-A788-41E2-8057-223CE2FD283E}">
      <dgm:prSet phldrT="[Text]"/>
      <dgm:spPr/>
      <dgm:t>
        <a:bodyPr/>
        <a:lstStyle/>
        <a:p>
          <a:r>
            <a:rPr lang="en-US" dirty="0" smtClean="0">
              <a:solidFill>
                <a:schemeClr val="tx1"/>
              </a:solidFill>
              <a:effectLst/>
            </a:rPr>
            <a:t>Category III</a:t>
          </a:r>
          <a:endParaRPr lang="en-US" dirty="0">
            <a:solidFill>
              <a:schemeClr val="tx1"/>
            </a:solidFill>
            <a:effectLst/>
          </a:endParaRPr>
        </a:p>
      </dgm:t>
    </dgm:pt>
    <dgm:pt modelId="{B876903D-E57F-4F64-8D69-6A550882EB23}" type="parTrans" cxnId="{C6D5CE72-0AC2-4412-A075-F4A49A735D0E}">
      <dgm:prSet/>
      <dgm:spPr/>
      <dgm:t>
        <a:bodyPr/>
        <a:lstStyle/>
        <a:p>
          <a:endParaRPr lang="en-US"/>
        </a:p>
      </dgm:t>
    </dgm:pt>
    <dgm:pt modelId="{6222ED1E-9BF2-4D20-BC3C-CF633A5C0287}" type="sibTrans" cxnId="{C6D5CE72-0AC2-4412-A075-F4A49A735D0E}">
      <dgm:prSet/>
      <dgm:spPr/>
      <dgm:t>
        <a:bodyPr/>
        <a:lstStyle/>
        <a:p>
          <a:endParaRPr lang="en-US"/>
        </a:p>
      </dgm:t>
    </dgm:pt>
    <dgm:pt modelId="{3E347FF1-7982-40F7-A9AC-EDBAD99A4008}">
      <dgm:prSet phldrT="[Text]"/>
      <dgm:spPr/>
      <dgm:t>
        <a:bodyPr/>
        <a:lstStyle/>
        <a:p>
          <a:r>
            <a:rPr lang="en-US" dirty="0" smtClean="0">
              <a:solidFill>
                <a:schemeClr val="tx1"/>
              </a:solidFill>
              <a:effectLst/>
              <a:latin typeface="Times New Roman" pitchFamily="18" charset="0"/>
            </a:rPr>
            <a:t>Tasks that involve no exposure to blood, body fluids or tissues</a:t>
          </a:r>
          <a:endParaRPr lang="en-US" dirty="0">
            <a:solidFill>
              <a:schemeClr val="tx1"/>
            </a:solidFill>
            <a:effectLst/>
          </a:endParaRPr>
        </a:p>
      </dgm:t>
    </dgm:pt>
    <dgm:pt modelId="{E25C3352-E55C-40CF-A980-9F0B445779A6}" type="parTrans" cxnId="{AC86951E-E8FA-40A0-8BD2-E3AB29369945}">
      <dgm:prSet/>
      <dgm:spPr/>
      <dgm:t>
        <a:bodyPr/>
        <a:lstStyle/>
        <a:p>
          <a:endParaRPr lang="en-US"/>
        </a:p>
      </dgm:t>
    </dgm:pt>
    <dgm:pt modelId="{AC94FC15-E9FE-40A5-BC65-D753EFE105F9}" type="sibTrans" cxnId="{AC86951E-E8FA-40A0-8BD2-E3AB29369945}">
      <dgm:prSet/>
      <dgm:spPr/>
      <dgm:t>
        <a:bodyPr/>
        <a:lstStyle/>
        <a:p>
          <a:endParaRPr lang="en-US"/>
        </a:p>
      </dgm:t>
    </dgm:pt>
    <dgm:pt modelId="{1B3DE7DC-25F2-4C1E-9E59-97CB8EE4D37B}">
      <dgm:prSet phldrT="[Text]" phldr="1"/>
      <dgm:spPr/>
      <dgm:t>
        <a:bodyPr/>
        <a:lstStyle/>
        <a:p>
          <a:endParaRPr lang="en-US" dirty="0">
            <a:solidFill>
              <a:schemeClr val="tx1"/>
            </a:solidFill>
            <a:effectLst/>
          </a:endParaRPr>
        </a:p>
      </dgm:t>
    </dgm:pt>
    <dgm:pt modelId="{6C68B14F-AD9B-4568-A373-8FFE0A48776E}" type="parTrans" cxnId="{7320B823-17C2-4CF6-901F-F3C3A2499C08}">
      <dgm:prSet/>
      <dgm:spPr/>
      <dgm:t>
        <a:bodyPr/>
        <a:lstStyle/>
        <a:p>
          <a:endParaRPr lang="en-US"/>
        </a:p>
      </dgm:t>
    </dgm:pt>
    <dgm:pt modelId="{1FFB0CA5-03E5-45C6-9FAE-AC7350259717}" type="sibTrans" cxnId="{7320B823-17C2-4CF6-901F-F3C3A2499C08}">
      <dgm:prSet/>
      <dgm:spPr/>
      <dgm:t>
        <a:bodyPr/>
        <a:lstStyle/>
        <a:p>
          <a:endParaRPr lang="en-US"/>
        </a:p>
      </dgm:t>
    </dgm:pt>
    <dgm:pt modelId="{76A11107-06B8-48C7-96C7-71836BA51DEB}" type="pres">
      <dgm:prSet presAssocID="{1BB2A1EE-15C1-4BA9-927A-C33A783B2DB1}" presName="Name0" presStyleCnt="0">
        <dgm:presLayoutVars>
          <dgm:dir/>
          <dgm:resizeHandles val="exact"/>
        </dgm:presLayoutVars>
      </dgm:prSet>
      <dgm:spPr/>
      <dgm:t>
        <a:bodyPr/>
        <a:lstStyle/>
        <a:p>
          <a:endParaRPr lang="en-US"/>
        </a:p>
      </dgm:t>
    </dgm:pt>
    <dgm:pt modelId="{CE580433-030A-4491-8E99-FCF61BA25078}" type="pres">
      <dgm:prSet presAssocID="{AB6F96B6-221C-4C53-9B8D-4A84217C98D3}" presName="node" presStyleLbl="node1" presStyleIdx="0" presStyleCnt="3">
        <dgm:presLayoutVars>
          <dgm:bulletEnabled val="1"/>
        </dgm:presLayoutVars>
      </dgm:prSet>
      <dgm:spPr/>
      <dgm:t>
        <a:bodyPr/>
        <a:lstStyle/>
        <a:p>
          <a:endParaRPr lang="en-US"/>
        </a:p>
      </dgm:t>
    </dgm:pt>
    <dgm:pt modelId="{A10E1924-6EEC-491E-BB34-53A654B5FC30}" type="pres">
      <dgm:prSet presAssocID="{174D0C58-4C2E-4F45-BCA9-F1C7E249430E}" presName="sibTrans" presStyleCnt="0"/>
      <dgm:spPr/>
    </dgm:pt>
    <dgm:pt modelId="{E4AE9442-57E0-46F1-812D-05CC43445C75}" type="pres">
      <dgm:prSet presAssocID="{32264815-A5FD-416A-A924-84B4A7C4A2EA}" presName="node" presStyleLbl="node1" presStyleIdx="1" presStyleCnt="3">
        <dgm:presLayoutVars>
          <dgm:bulletEnabled val="1"/>
        </dgm:presLayoutVars>
      </dgm:prSet>
      <dgm:spPr/>
      <dgm:t>
        <a:bodyPr/>
        <a:lstStyle/>
        <a:p>
          <a:endParaRPr lang="en-US"/>
        </a:p>
      </dgm:t>
    </dgm:pt>
    <dgm:pt modelId="{FFA0DCF6-2D37-4ED0-B515-C59381AD3C07}" type="pres">
      <dgm:prSet presAssocID="{BC744013-6DAB-4D74-820C-976EA72BA234}" presName="sibTrans" presStyleCnt="0"/>
      <dgm:spPr/>
    </dgm:pt>
    <dgm:pt modelId="{08413272-6FF0-4466-BF53-05C7B1B3B7B2}" type="pres">
      <dgm:prSet presAssocID="{98C9E74B-A788-41E2-8057-223CE2FD283E}" presName="node" presStyleLbl="node1" presStyleIdx="2" presStyleCnt="3">
        <dgm:presLayoutVars>
          <dgm:bulletEnabled val="1"/>
        </dgm:presLayoutVars>
      </dgm:prSet>
      <dgm:spPr/>
      <dgm:t>
        <a:bodyPr/>
        <a:lstStyle/>
        <a:p>
          <a:endParaRPr lang="en-US"/>
        </a:p>
      </dgm:t>
    </dgm:pt>
  </dgm:ptLst>
  <dgm:cxnLst>
    <dgm:cxn modelId="{C6D5CE72-0AC2-4412-A075-F4A49A735D0E}" srcId="{1BB2A1EE-15C1-4BA9-927A-C33A783B2DB1}" destId="{98C9E74B-A788-41E2-8057-223CE2FD283E}" srcOrd="2" destOrd="0" parTransId="{B876903D-E57F-4F64-8D69-6A550882EB23}" sibTransId="{6222ED1E-9BF2-4D20-BC3C-CF633A5C0287}"/>
    <dgm:cxn modelId="{04B6A79E-8E3F-4C31-9FF3-04B8A496C322}" type="presOf" srcId="{B9C7FA60-2F22-4977-AF9F-15539B42AB12}" destId="{E4AE9442-57E0-46F1-812D-05CC43445C75}" srcOrd="0" destOrd="1" presId="urn:microsoft.com/office/officeart/2005/8/layout/hList6"/>
    <dgm:cxn modelId="{A7EC7EDA-6D62-472E-851F-0D7E25B9E78C}" type="presOf" srcId="{5DA4B20D-7A14-4301-B1BB-1AE5797EC48D}" destId="{E4AE9442-57E0-46F1-812D-05CC43445C75}" srcOrd="0" destOrd="2" presId="urn:microsoft.com/office/officeart/2005/8/layout/hList6"/>
    <dgm:cxn modelId="{AC86951E-E8FA-40A0-8BD2-E3AB29369945}" srcId="{98C9E74B-A788-41E2-8057-223CE2FD283E}" destId="{3E347FF1-7982-40F7-A9AC-EDBAD99A4008}" srcOrd="0" destOrd="0" parTransId="{E25C3352-E55C-40CF-A980-9F0B445779A6}" sibTransId="{AC94FC15-E9FE-40A5-BC65-D753EFE105F9}"/>
    <dgm:cxn modelId="{8FC37027-D94F-4B92-9521-C107C16D6031}" srcId="{1BB2A1EE-15C1-4BA9-927A-C33A783B2DB1}" destId="{AB6F96B6-221C-4C53-9B8D-4A84217C98D3}" srcOrd="0" destOrd="0" parTransId="{4188ADBF-47E5-4AE7-B306-1AA8A2DAAEAA}" sibTransId="{174D0C58-4C2E-4F45-BCA9-F1C7E249430E}"/>
    <dgm:cxn modelId="{A03AD4F0-0483-47E8-8553-75078E6CCFDC}" srcId="{AB6F96B6-221C-4C53-9B8D-4A84217C98D3}" destId="{A849CF4D-0C78-4C9E-90CE-8B451D181A5A}" srcOrd="0" destOrd="0" parTransId="{43EE0A9F-CD9A-42AA-864E-ACCF7274E1A2}" sibTransId="{79D7A582-CF87-4CA8-9E9D-4A734F4B5987}"/>
    <dgm:cxn modelId="{07C066EF-4F52-4553-AD61-43EDAAC7DE89}" type="presOf" srcId="{1BB2A1EE-15C1-4BA9-927A-C33A783B2DB1}" destId="{76A11107-06B8-48C7-96C7-71836BA51DEB}" srcOrd="0" destOrd="0" presId="urn:microsoft.com/office/officeart/2005/8/layout/hList6"/>
    <dgm:cxn modelId="{98697539-7581-488C-B57F-3F8CE8FD05E5}" srcId="{AB6F96B6-221C-4C53-9B8D-4A84217C98D3}" destId="{3F3DC372-6C2B-4314-985F-0D0244E4E0B4}" srcOrd="1" destOrd="0" parTransId="{FF3923C8-D87A-42EC-ADD3-640032B9197F}" sibTransId="{69234A61-C5E7-4E57-B46E-33517812B180}"/>
    <dgm:cxn modelId="{B5C927B4-D979-4216-B0D9-2E08AC027546}" type="presOf" srcId="{32264815-A5FD-416A-A924-84B4A7C4A2EA}" destId="{E4AE9442-57E0-46F1-812D-05CC43445C75}" srcOrd="0" destOrd="0" presId="urn:microsoft.com/office/officeart/2005/8/layout/hList6"/>
    <dgm:cxn modelId="{0D53025F-B65F-4CB6-A898-8A70DA80CDD5}" srcId="{32264815-A5FD-416A-A924-84B4A7C4A2EA}" destId="{5DA4B20D-7A14-4301-B1BB-1AE5797EC48D}" srcOrd="1" destOrd="0" parTransId="{6B1C2F0F-C68D-4159-9517-E1CD58FDC117}" sibTransId="{57A42ADE-4565-4CC9-BC00-5C53825354A5}"/>
    <dgm:cxn modelId="{95B937C6-CFF5-4D08-BD13-5607FF22B79B}" srcId="{1BB2A1EE-15C1-4BA9-927A-C33A783B2DB1}" destId="{32264815-A5FD-416A-A924-84B4A7C4A2EA}" srcOrd="1" destOrd="0" parTransId="{95D98009-5A1F-493F-8011-E1E7EDEB57C5}" sibTransId="{BC744013-6DAB-4D74-820C-976EA72BA234}"/>
    <dgm:cxn modelId="{F861ADF7-1956-461A-9F62-08FB3EF663C5}" type="presOf" srcId="{AB6F96B6-221C-4C53-9B8D-4A84217C98D3}" destId="{CE580433-030A-4491-8E99-FCF61BA25078}" srcOrd="0" destOrd="0" presId="urn:microsoft.com/office/officeart/2005/8/layout/hList6"/>
    <dgm:cxn modelId="{24BF1BA5-8ED8-430E-8F19-D2955B50A401}" type="presOf" srcId="{3E347FF1-7982-40F7-A9AC-EDBAD99A4008}" destId="{08413272-6FF0-4466-BF53-05C7B1B3B7B2}" srcOrd="0" destOrd="1" presId="urn:microsoft.com/office/officeart/2005/8/layout/hList6"/>
    <dgm:cxn modelId="{A0A7ECD2-779B-46BE-96D2-445229A7AA4C}" type="presOf" srcId="{98C9E74B-A788-41E2-8057-223CE2FD283E}" destId="{08413272-6FF0-4466-BF53-05C7B1B3B7B2}" srcOrd="0" destOrd="0" presId="urn:microsoft.com/office/officeart/2005/8/layout/hList6"/>
    <dgm:cxn modelId="{4ABF42CC-EA58-48F9-B774-DC3091EBC9D6}" type="presOf" srcId="{A849CF4D-0C78-4C9E-90CE-8B451D181A5A}" destId="{CE580433-030A-4491-8E99-FCF61BA25078}" srcOrd="0" destOrd="1" presId="urn:microsoft.com/office/officeart/2005/8/layout/hList6"/>
    <dgm:cxn modelId="{C8839199-5540-484E-991F-21B638FA2419}" type="presOf" srcId="{1B3DE7DC-25F2-4C1E-9E59-97CB8EE4D37B}" destId="{08413272-6FF0-4466-BF53-05C7B1B3B7B2}" srcOrd="0" destOrd="2" presId="urn:microsoft.com/office/officeart/2005/8/layout/hList6"/>
    <dgm:cxn modelId="{09390694-6FDD-43EF-B2FF-18E183C2581B}" srcId="{32264815-A5FD-416A-A924-84B4A7C4A2EA}" destId="{B9C7FA60-2F22-4977-AF9F-15539B42AB12}" srcOrd="0" destOrd="0" parTransId="{ED56DA7B-E991-4721-85DA-C9D5730ED4BF}" sibTransId="{53320299-90AE-4CED-9861-93C1600A6C76}"/>
    <dgm:cxn modelId="{7320B823-17C2-4CF6-901F-F3C3A2499C08}" srcId="{98C9E74B-A788-41E2-8057-223CE2FD283E}" destId="{1B3DE7DC-25F2-4C1E-9E59-97CB8EE4D37B}" srcOrd="1" destOrd="0" parTransId="{6C68B14F-AD9B-4568-A373-8FFE0A48776E}" sibTransId="{1FFB0CA5-03E5-45C6-9FAE-AC7350259717}"/>
    <dgm:cxn modelId="{D76A7847-6CE5-498D-AC0C-9C5DDFFBD6ED}" type="presOf" srcId="{3F3DC372-6C2B-4314-985F-0D0244E4E0B4}" destId="{CE580433-030A-4491-8E99-FCF61BA25078}" srcOrd="0" destOrd="2" presId="urn:microsoft.com/office/officeart/2005/8/layout/hList6"/>
    <dgm:cxn modelId="{80891C45-8B96-47D9-9308-AC19F96447C0}" type="presParOf" srcId="{76A11107-06B8-48C7-96C7-71836BA51DEB}" destId="{CE580433-030A-4491-8E99-FCF61BA25078}" srcOrd="0" destOrd="0" presId="urn:microsoft.com/office/officeart/2005/8/layout/hList6"/>
    <dgm:cxn modelId="{85E80A16-6C54-4C50-9525-D277E8AF1179}" type="presParOf" srcId="{76A11107-06B8-48C7-96C7-71836BA51DEB}" destId="{A10E1924-6EEC-491E-BB34-53A654B5FC30}" srcOrd="1" destOrd="0" presId="urn:microsoft.com/office/officeart/2005/8/layout/hList6"/>
    <dgm:cxn modelId="{1D0C9F5B-1872-40D0-BF25-58BA32DC7A2C}" type="presParOf" srcId="{76A11107-06B8-48C7-96C7-71836BA51DEB}" destId="{E4AE9442-57E0-46F1-812D-05CC43445C75}" srcOrd="2" destOrd="0" presId="urn:microsoft.com/office/officeart/2005/8/layout/hList6"/>
    <dgm:cxn modelId="{B28EA36B-E9ED-410B-92F5-34BF501A0BE1}" type="presParOf" srcId="{76A11107-06B8-48C7-96C7-71836BA51DEB}" destId="{FFA0DCF6-2D37-4ED0-B515-C59381AD3C07}" srcOrd="3" destOrd="0" presId="urn:microsoft.com/office/officeart/2005/8/layout/hList6"/>
    <dgm:cxn modelId="{F7658A5D-79AA-4388-9867-6B2B50AB18CC}" type="presParOf" srcId="{76A11107-06B8-48C7-96C7-71836BA51DEB}" destId="{08413272-6FF0-4466-BF53-05C7B1B3B7B2}"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07BE8-9A69-416A-937D-E05E8509D96D}">
      <dsp:nvSpPr>
        <dsp:cNvPr id="0" name=""/>
        <dsp:cNvSpPr/>
      </dsp:nvSpPr>
      <dsp:spPr>
        <a:xfrm>
          <a:off x="0" y="464019"/>
          <a:ext cx="6096000" cy="7812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F1A085-634A-4614-ABD1-B2F53F6D93BE}">
      <dsp:nvSpPr>
        <dsp:cNvPr id="0" name=""/>
        <dsp:cNvSpPr/>
      </dsp:nvSpPr>
      <dsp:spPr>
        <a:xfrm>
          <a:off x="304800" y="6459"/>
          <a:ext cx="4267200" cy="915120"/>
        </a:xfrm>
        <a:prstGeom prst="roundRect">
          <a:avLst/>
        </a:prstGeom>
        <a:solidFill>
          <a:schemeClr val="accent4">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latin typeface="Times New Roman" pitchFamily="18" charset="0"/>
            </a:rPr>
            <a:t>Oral epithelium</a:t>
          </a:r>
          <a:endParaRPr lang="en-US" sz="2800" kern="1200" dirty="0">
            <a:solidFill>
              <a:schemeClr val="tx1"/>
            </a:solidFill>
          </a:endParaRPr>
        </a:p>
      </dsp:txBody>
      <dsp:txXfrm>
        <a:off x="349472" y="51131"/>
        <a:ext cx="4177856" cy="825776"/>
      </dsp:txXfrm>
    </dsp:sp>
    <dsp:sp modelId="{D79A051F-93DC-49B7-A12B-01EF29B62F2D}">
      <dsp:nvSpPr>
        <dsp:cNvPr id="0" name=""/>
        <dsp:cNvSpPr/>
      </dsp:nvSpPr>
      <dsp:spPr>
        <a:xfrm>
          <a:off x="0" y="1870179"/>
          <a:ext cx="6096000" cy="781200"/>
        </a:xfrm>
        <a:prstGeom prst="rect">
          <a:avLst/>
        </a:prstGeom>
        <a:solidFill>
          <a:schemeClr val="lt1">
            <a:alpha val="90000"/>
            <a:hueOff val="0"/>
            <a:satOff val="0"/>
            <a:lumOff val="0"/>
            <a:alphaOff val="0"/>
          </a:schemeClr>
        </a:solidFill>
        <a:ln w="19050" cap="flat" cmpd="sng" algn="ctr">
          <a:solidFill>
            <a:schemeClr val="accent4">
              <a:hueOff val="3742489"/>
              <a:satOff val="-20694"/>
              <a:lumOff val="-1765"/>
              <a:alphaOff val="0"/>
            </a:schemeClr>
          </a:solidFill>
          <a:prstDash val="solid"/>
        </a:ln>
        <a:effectLst/>
      </dsp:spPr>
      <dsp:style>
        <a:lnRef idx="2">
          <a:scrgbClr r="0" g="0" b="0"/>
        </a:lnRef>
        <a:fillRef idx="1">
          <a:scrgbClr r="0" g="0" b="0"/>
        </a:fillRef>
        <a:effectRef idx="0">
          <a:scrgbClr r="0" g="0" b="0"/>
        </a:effectRef>
        <a:fontRef idx="minor"/>
      </dsp:style>
    </dsp:sp>
    <dsp:sp modelId="{56FE8A51-E2F3-4CA1-AFED-27682A4B70E3}">
      <dsp:nvSpPr>
        <dsp:cNvPr id="0" name=""/>
        <dsp:cNvSpPr/>
      </dsp:nvSpPr>
      <dsp:spPr>
        <a:xfrm>
          <a:off x="304800" y="1412619"/>
          <a:ext cx="4267200" cy="915120"/>
        </a:xfrm>
        <a:prstGeom prst="roundRect">
          <a:avLst/>
        </a:prstGeom>
        <a:solidFill>
          <a:schemeClr val="accent4">
            <a:hueOff val="3742489"/>
            <a:satOff val="-20694"/>
            <a:lumOff val="-1765"/>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en-US" sz="2800" kern="1200" smtClean="0">
              <a:solidFill>
                <a:schemeClr val="tx1"/>
              </a:solidFill>
              <a:latin typeface="Times New Roman" pitchFamily="18" charset="0"/>
            </a:rPr>
            <a:t>Epidermis of hands</a:t>
          </a:r>
          <a:endParaRPr lang="en-US" sz="2800" kern="1200" dirty="0">
            <a:solidFill>
              <a:schemeClr val="tx1"/>
            </a:solidFill>
          </a:endParaRPr>
        </a:p>
      </dsp:txBody>
      <dsp:txXfrm>
        <a:off x="349472" y="1457291"/>
        <a:ext cx="4177856" cy="825776"/>
      </dsp:txXfrm>
    </dsp:sp>
    <dsp:sp modelId="{1EB98B31-47E6-451B-ADAC-9E15AA9A8536}">
      <dsp:nvSpPr>
        <dsp:cNvPr id="0" name=""/>
        <dsp:cNvSpPr/>
      </dsp:nvSpPr>
      <dsp:spPr>
        <a:xfrm>
          <a:off x="0" y="3276340"/>
          <a:ext cx="6096000" cy="781200"/>
        </a:xfrm>
        <a:prstGeom prst="rect">
          <a:avLst/>
        </a:prstGeom>
        <a:solidFill>
          <a:schemeClr val="lt1">
            <a:alpha val="90000"/>
            <a:hueOff val="0"/>
            <a:satOff val="0"/>
            <a:lumOff val="0"/>
            <a:alphaOff val="0"/>
          </a:schemeClr>
        </a:solidFill>
        <a:ln w="19050" cap="flat" cmpd="sng" algn="ctr">
          <a:solidFill>
            <a:schemeClr val="accent4">
              <a:hueOff val="7484979"/>
              <a:satOff val="-41387"/>
              <a:lumOff val="-3529"/>
              <a:alphaOff val="0"/>
            </a:schemeClr>
          </a:solidFill>
          <a:prstDash val="solid"/>
        </a:ln>
        <a:effectLst/>
      </dsp:spPr>
      <dsp:style>
        <a:lnRef idx="2">
          <a:scrgbClr r="0" g="0" b="0"/>
        </a:lnRef>
        <a:fillRef idx="1">
          <a:scrgbClr r="0" g="0" b="0"/>
        </a:fillRef>
        <a:effectRef idx="0">
          <a:scrgbClr r="0" g="0" b="0"/>
        </a:effectRef>
        <a:fontRef idx="minor"/>
      </dsp:style>
    </dsp:sp>
    <dsp:sp modelId="{785A792D-11B7-4436-828F-045593864B61}">
      <dsp:nvSpPr>
        <dsp:cNvPr id="0" name=""/>
        <dsp:cNvSpPr/>
      </dsp:nvSpPr>
      <dsp:spPr>
        <a:xfrm>
          <a:off x="304800" y="2818780"/>
          <a:ext cx="4267200" cy="915120"/>
        </a:xfrm>
        <a:prstGeom prst="roundRect">
          <a:avLst/>
        </a:prstGeom>
        <a:solidFill>
          <a:schemeClr val="accent4">
            <a:hueOff val="7484979"/>
            <a:satOff val="-41387"/>
            <a:lumOff val="-3529"/>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latin typeface="Times New Roman" pitchFamily="18" charset="0"/>
            </a:rPr>
            <a:t>Respiratory epithelium</a:t>
          </a:r>
          <a:endParaRPr lang="en-US" sz="2800" kern="1200" dirty="0">
            <a:solidFill>
              <a:schemeClr val="tx1"/>
            </a:solidFill>
          </a:endParaRPr>
        </a:p>
      </dsp:txBody>
      <dsp:txXfrm>
        <a:off x="349472" y="2863452"/>
        <a:ext cx="4177856" cy="825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80433-030A-4491-8E99-FCF61BA25078}">
      <dsp:nvSpPr>
        <dsp:cNvPr id="0" name=""/>
        <dsp:cNvSpPr/>
      </dsp:nvSpPr>
      <dsp:spPr>
        <a:xfrm rot="16200000">
          <a:off x="-953030" y="954025"/>
          <a:ext cx="4495800" cy="2587749"/>
        </a:xfrm>
        <a:prstGeom prst="flowChartManualOperation">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0" tIns="0" rIns="189469" bIns="0" numCol="1" spcCol="1270" anchor="t" anchorCtr="0">
          <a:noAutofit/>
        </a:bodyPr>
        <a:lstStyle/>
        <a:p>
          <a:pPr lvl="0" algn="l" defTabSz="1333500">
            <a:lnSpc>
              <a:spcPct val="90000"/>
            </a:lnSpc>
            <a:spcBef>
              <a:spcPct val="0"/>
            </a:spcBef>
            <a:spcAft>
              <a:spcPct val="35000"/>
            </a:spcAft>
          </a:pPr>
          <a:r>
            <a:rPr lang="en-US" sz="3000" kern="1200" smtClean="0">
              <a:solidFill>
                <a:schemeClr val="tx1"/>
              </a:solidFill>
              <a:effectLst/>
            </a:rPr>
            <a:t>Category I</a:t>
          </a:r>
          <a:endParaRPr lang="en-US" sz="3000" kern="1200" dirty="0">
            <a:solidFill>
              <a:schemeClr val="tx1"/>
            </a:solidFill>
            <a:effectLst/>
          </a:endParaRPr>
        </a:p>
        <a:p>
          <a:pPr marL="228600" lvl="1" indent="-228600" algn="l" defTabSz="1022350">
            <a:lnSpc>
              <a:spcPct val="90000"/>
            </a:lnSpc>
            <a:spcBef>
              <a:spcPct val="0"/>
            </a:spcBef>
            <a:spcAft>
              <a:spcPct val="15000"/>
            </a:spcAft>
            <a:buChar char="••"/>
          </a:pPr>
          <a:r>
            <a:rPr lang="en-US" sz="2300" kern="1200" dirty="0" smtClean="0">
              <a:solidFill>
                <a:schemeClr val="tx1"/>
              </a:solidFill>
              <a:effectLst/>
              <a:latin typeface="Times New Roman" pitchFamily="18" charset="0"/>
            </a:rPr>
            <a:t>Tasks that involve exposure to blood, body fluids or tissues</a:t>
          </a:r>
          <a:endParaRPr lang="en-US" sz="2300" kern="1200" dirty="0">
            <a:solidFill>
              <a:schemeClr val="tx1"/>
            </a:solidFill>
            <a:effectLst/>
          </a:endParaRPr>
        </a:p>
        <a:p>
          <a:pPr marL="228600" lvl="1" indent="-228600" algn="l" defTabSz="1022350">
            <a:lnSpc>
              <a:spcPct val="90000"/>
            </a:lnSpc>
            <a:spcBef>
              <a:spcPct val="0"/>
            </a:spcBef>
            <a:spcAft>
              <a:spcPct val="15000"/>
            </a:spcAft>
            <a:buChar char="••"/>
          </a:pPr>
          <a:endParaRPr lang="en-US" sz="2300" kern="1200" dirty="0">
            <a:solidFill>
              <a:schemeClr val="tx1"/>
            </a:solidFill>
            <a:effectLst/>
          </a:endParaRPr>
        </a:p>
      </dsp:txBody>
      <dsp:txXfrm rot="5400000">
        <a:off x="995" y="899160"/>
        <a:ext cx="2587749" cy="2697480"/>
      </dsp:txXfrm>
    </dsp:sp>
    <dsp:sp modelId="{E4AE9442-57E0-46F1-812D-05CC43445C75}">
      <dsp:nvSpPr>
        <dsp:cNvPr id="0" name=""/>
        <dsp:cNvSpPr/>
      </dsp:nvSpPr>
      <dsp:spPr>
        <a:xfrm rot="16200000">
          <a:off x="1828799" y="954025"/>
          <a:ext cx="4495800" cy="2587749"/>
        </a:xfrm>
        <a:prstGeom prst="flowChartManualOperation">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0" tIns="0" rIns="189469" bIns="0" numCol="1" spcCol="1270" anchor="t" anchorCtr="0">
          <a:noAutofit/>
        </a:bodyPr>
        <a:lstStyle/>
        <a:p>
          <a:pPr lvl="0" algn="l" defTabSz="1333500">
            <a:lnSpc>
              <a:spcPct val="90000"/>
            </a:lnSpc>
            <a:spcBef>
              <a:spcPct val="0"/>
            </a:spcBef>
            <a:spcAft>
              <a:spcPct val="35000"/>
            </a:spcAft>
          </a:pPr>
          <a:r>
            <a:rPr lang="en-US" sz="3000" kern="1200" dirty="0" smtClean="0">
              <a:solidFill>
                <a:schemeClr val="tx1"/>
              </a:solidFill>
              <a:effectLst/>
            </a:rPr>
            <a:t> Category II</a:t>
          </a:r>
          <a:endParaRPr lang="en-US" sz="3000" kern="1200" dirty="0">
            <a:solidFill>
              <a:schemeClr val="tx1"/>
            </a:solidFill>
            <a:effectLst/>
          </a:endParaRPr>
        </a:p>
        <a:p>
          <a:pPr marL="228600" lvl="1" indent="-228600" algn="l" defTabSz="1022350">
            <a:lnSpc>
              <a:spcPct val="90000"/>
            </a:lnSpc>
            <a:spcBef>
              <a:spcPct val="0"/>
            </a:spcBef>
            <a:spcAft>
              <a:spcPct val="15000"/>
            </a:spcAft>
            <a:buChar char="••"/>
          </a:pPr>
          <a:r>
            <a:rPr lang="en-US" sz="2300" kern="1200" dirty="0" smtClean="0">
              <a:solidFill>
                <a:schemeClr val="tx1"/>
              </a:solidFill>
              <a:effectLst/>
              <a:latin typeface="Times New Roman" pitchFamily="18" charset="0"/>
            </a:rPr>
            <a:t>Tasks that do not involve routine exposure to blood, body fluids or tissues</a:t>
          </a:r>
          <a:endParaRPr lang="en-US" sz="2300" kern="1200" dirty="0">
            <a:solidFill>
              <a:schemeClr val="tx1"/>
            </a:solidFill>
            <a:effectLst/>
          </a:endParaRPr>
        </a:p>
        <a:p>
          <a:pPr marL="228600" lvl="1" indent="-228600" algn="l" defTabSz="1022350">
            <a:lnSpc>
              <a:spcPct val="90000"/>
            </a:lnSpc>
            <a:spcBef>
              <a:spcPct val="0"/>
            </a:spcBef>
            <a:spcAft>
              <a:spcPct val="15000"/>
            </a:spcAft>
            <a:buChar char="••"/>
          </a:pPr>
          <a:endParaRPr lang="en-US" sz="2300" kern="1200" dirty="0">
            <a:solidFill>
              <a:schemeClr val="tx1"/>
            </a:solidFill>
            <a:effectLst/>
          </a:endParaRPr>
        </a:p>
      </dsp:txBody>
      <dsp:txXfrm rot="5400000">
        <a:off x="2782824" y="899160"/>
        <a:ext cx="2587749" cy="2697480"/>
      </dsp:txXfrm>
    </dsp:sp>
    <dsp:sp modelId="{08413272-6FF0-4466-BF53-05C7B1B3B7B2}">
      <dsp:nvSpPr>
        <dsp:cNvPr id="0" name=""/>
        <dsp:cNvSpPr/>
      </dsp:nvSpPr>
      <dsp:spPr>
        <a:xfrm rot="16200000">
          <a:off x="4610630" y="954025"/>
          <a:ext cx="4495800" cy="2587749"/>
        </a:xfrm>
        <a:prstGeom prst="flowChartManualOperation">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0" tIns="0" rIns="189469" bIns="0" numCol="1" spcCol="1270" anchor="t" anchorCtr="0">
          <a:noAutofit/>
        </a:bodyPr>
        <a:lstStyle/>
        <a:p>
          <a:pPr lvl="0" algn="l" defTabSz="1333500">
            <a:lnSpc>
              <a:spcPct val="90000"/>
            </a:lnSpc>
            <a:spcBef>
              <a:spcPct val="0"/>
            </a:spcBef>
            <a:spcAft>
              <a:spcPct val="35000"/>
            </a:spcAft>
          </a:pPr>
          <a:r>
            <a:rPr lang="en-US" sz="3000" kern="1200" dirty="0" smtClean="0">
              <a:solidFill>
                <a:schemeClr val="tx1"/>
              </a:solidFill>
              <a:effectLst/>
            </a:rPr>
            <a:t>Category III</a:t>
          </a:r>
          <a:endParaRPr lang="en-US" sz="3000" kern="1200" dirty="0">
            <a:solidFill>
              <a:schemeClr val="tx1"/>
            </a:solidFill>
            <a:effectLst/>
          </a:endParaRPr>
        </a:p>
        <a:p>
          <a:pPr marL="228600" lvl="1" indent="-228600" algn="l" defTabSz="1022350">
            <a:lnSpc>
              <a:spcPct val="90000"/>
            </a:lnSpc>
            <a:spcBef>
              <a:spcPct val="0"/>
            </a:spcBef>
            <a:spcAft>
              <a:spcPct val="15000"/>
            </a:spcAft>
            <a:buChar char="••"/>
          </a:pPr>
          <a:r>
            <a:rPr lang="en-US" sz="2300" kern="1200" dirty="0" smtClean="0">
              <a:solidFill>
                <a:schemeClr val="tx1"/>
              </a:solidFill>
              <a:effectLst/>
              <a:latin typeface="Times New Roman" pitchFamily="18" charset="0"/>
            </a:rPr>
            <a:t>Tasks that involve no exposure to blood, body fluids or tissues</a:t>
          </a:r>
          <a:endParaRPr lang="en-US" sz="2300" kern="1200" dirty="0">
            <a:solidFill>
              <a:schemeClr val="tx1"/>
            </a:solidFill>
            <a:effectLst/>
          </a:endParaRPr>
        </a:p>
        <a:p>
          <a:pPr marL="228600" lvl="1" indent="-228600" algn="l" defTabSz="1022350">
            <a:lnSpc>
              <a:spcPct val="90000"/>
            </a:lnSpc>
            <a:spcBef>
              <a:spcPct val="0"/>
            </a:spcBef>
            <a:spcAft>
              <a:spcPct val="15000"/>
            </a:spcAft>
            <a:buChar char="••"/>
          </a:pPr>
          <a:endParaRPr lang="en-US" sz="2300" kern="1200" dirty="0">
            <a:solidFill>
              <a:schemeClr val="tx1"/>
            </a:solidFill>
            <a:effectLst/>
          </a:endParaRPr>
        </a:p>
      </dsp:txBody>
      <dsp:txXfrm rot="5400000">
        <a:off x="5564655" y="899160"/>
        <a:ext cx="2587749" cy="26974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29D16C-8ACE-4B25-A62A-35967B0E59D8}" type="datetimeFigureOut">
              <a:rPr lang="en-US" smtClean="0"/>
              <a:pPr/>
              <a:t>6/4/2021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A296E9-7F26-44AA-8ADC-BA28FAA5DB20}" type="slidenum">
              <a:rPr lang="en-US" smtClean="0"/>
              <a:pPr/>
              <a:t>‹#›</a:t>
            </a:fld>
            <a:endParaRPr lang="en-US"/>
          </a:p>
        </p:txBody>
      </p:sp>
    </p:spTree>
    <p:extLst>
      <p:ext uri="{BB962C8B-B14F-4D97-AF65-F5344CB8AC3E}">
        <p14:creationId xmlns:p14="http://schemas.microsoft.com/office/powerpoint/2010/main" val="3277063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A296E9-7F26-44AA-8ADC-BA28FAA5DB20}"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Cat 1: inv exposure to blood, body fluids. Tasks perform</a:t>
            </a:r>
            <a:r>
              <a:rPr lang="en-US" baseline="0" dirty="0" smtClean="0"/>
              <a:t> by den. </a:t>
            </a:r>
            <a:r>
              <a:rPr lang="en-US" baseline="0" dirty="0" err="1" smtClean="0"/>
              <a:t>Hyg</a:t>
            </a:r>
            <a:r>
              <a:rPr lang="en-US" baseline="0" dirty="0" smtClean="0"/>
              <a:t>. Lab </a:t>
            </a:r>
            <a:r>
              <a:rPr lang="en-US" baseline="0" dirty="0" err="1" smtClean="0"/>
              <a:t>assis</a:t>
            </a:r>
            <a:r>
              <a:rPr lang="en-US" baseline="0" dirty="0" smtClean="0"/>
              <a:t>. Cat 2: unplanned cat 1 tasks. Non </a:t>
            </a:r>
            <a:r>
              <a:rPr lang="en-US" baseline="0" dirty="0" err="1" smtClean="0"/>
              <a:t>prof</a:t>
            </a:r>
            <a:r>
              <a:rPr lang="en-US" baseline="0" dirty="0" smtClean="0"/>
              <a:t>, clerks who clean up </a:t>
            </a:r>
            <a:r>
              <a:rPr lang="en-US" baseline="0" dirty="0" err="1" smtClean="0"/>
              <a:t>th</a:t>
            </a:r>
            <a:r>
              <a:rPr lang="en-US" baseline="0" dirty="0" smtClean="0"/>
              <a:t> off, handle </a:t>
            </a:r>
            <a:r>
              <a:rPr lang="en-US" baseline="0" dirty="0" err="1" smtClean="0"/>
              <a:t>instru</a:t>
            </a:r>
            <a:endParaRPr lang="en-US" dirty="0"/>
          </a:p>
        </p:txBody>
      </p:sp>
      <p:sp>
        <p:nvSpPr>
          <p:cNvPr id="4" name="Slide Number Placeholder 3"/>
          <p:cNvSpPr>
            <a:spLocks noGrp="1"/>
          </p:cNvSpPr>
          <p:nvPr>
            <p:ph type="sldNum" sz="quarter" idx="10"/>
          </p:nvPr>
        </p:nvSpPr>
        <p:spPr/>
        <p:txBody>
          <a:bodyPr/>
          <a:lstStyle/>
          <a:p>
            <a:fld id="{66A296E9-7F26-44AA-8ADC-BA28FAA5DB20}" type="slidenum">
              <a:rPr lang="en-US" smtClean="0">
                <a:solidFill>
                  <a:prstClr val="black"/>
                </a:solidFill>
              </a:rPr>
              <a:pPr/>
              <a:t>49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F68D292-395B-4B0A-9C4D-7F1F83A7079D}" type="datetime1">
              <a:rPr lang="en-US" smtClean="0"/>
              <a:pPr/>
              <a:t>6/4/2021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smtClean="0"/>
              <a:t>Seminar on Occupational hazards in Dentistry by dr praveen</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48AB20-60E4-43DB-92ED-D91B92C6E14B}" type="datetime1">
              <a:rPr lang="en-US" smtClean="0"/>
              <a:pPr/>
              <a:t>6/4/2021</a:t>
            </a:fld>
            <a:endParaRPr lang="en-US"/>
          </a:p>
        </p:txBody>
      </p:sp>
      <p:sp>
        <p:nvSpPr>
          <p:cNvPr id="5" name="Footer Placeholder 4"/>
          <p:cNvSpPr>
            <a:spLocks noGrp="1"/>
          </p:cNvSpPr>
          <p:nvPr>
            <p:ph type="ftr" sz="quarter" idx="11"/>
          </p:nvPr>
        </p:nvSpPr>
        <p:spPr/>
        <p:txBody>
          <a:bodyPr/>
          <a:lstStyle/>
          <a:p>
            <a:r>
              <a:rPr lang="en-US" smtClean="0"/>
              <a:t>Seminar on Occupational hazards in Dentistry by dr praveen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BEBCDB7-4185-4A50-B752-8CC10C357874}" type="datetime1">
              <a:rPr lang="en-US" smtClean="0"/>
              <a:pPr/>
              <a:t>6/4/2021</a:t>
            </a:fld>
            <a:endParaRPr lang="en-US"/>
          </a:p>
        </p:txBody>
      </p:sp>
      <p:sp>
        <p:nvSpPr>
          <p:cNvPr id="5" name="Footer Placeholder 4"/>
          <p:cNvSpPr>
            <a:spLocks noGrp="1"/>
          </p:cNvSpPr>
          <p:nvPr>
            <p:ph type="ftr" sz="quarter" idx="11"/>
          </p:nvPr>
        </p:nvSpPr>
        <p:spPr>
          <a:xfrm>
            <a:off x="457201" y="6248207"/>
            <a:ext cx="5573483" cy="365125"/>
          </a:xfrm>
        </p:spPr>
        <p:txBody>
          <a:bodyPr/>
          <a:lstStyle/>
          <a:p>
            <a:r>
              <a:rPr lang="en-US" smtClean="0"/>
              <a:t>Seminar on Occupational hazards in Dentistry by dr praveen</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51575"/>
            <a:ext cx="2133600" cy="476250"/>
          </a:xfrm>
        </p:spPr>
        <p:txBody>
          <a:bodyPr/>
          <a:lstStyle>
            <a:lvl1pPr>
              <a:defRPr/>
            </a:lvl1pPr>
          </a:lstStyle>
          <a:p>
            <a:fld id="{4C200EA6-7F81-4706-B00A-91FB30505763}" type="datetime1">
              <a:rPr lang="en-US" smtClean="0"/>
              <a:pPr/>
              <a:t>6/4/2021</a:t>
            </a:fld>
            <a:endParaRPr lang="en-US"/>
          </a:p>
        </p:txBody>
      </p:sp>
      <p:sp>
        <p:nvSpPr>
          <p:cNvPr id="5" name="Slide Number Placeholder 4"/>
          <p:cNvSpPr>
            <a:spLocks noGrp="1"/>
          </p:cNvSpPr>
          <p:nvPr>
            <p:ph type="sldNum" sz="quarter" idx="11"/>
          </p:nvPr>
        </p:nvSpPr>
        <p:spPr>
          <a:xfrm>
            <a:off x="6553200" y="6248400"/>
            <a:ext cx="2133600" cy="476250"/>
          </a:xfrm>
        </p:spPr>
        <p:txBody>
          <a:bodyPr/>
          <a:lstStyle>
            <a:lvl1pPr>
              <a:defRPr/>
            </a:lvl1pPr>
          </a:lstStyle>
          <a:p>
            <a:fld id="{717F2640-58CE-4272-808F-95572F33CBF3}" type="slidenum">
              <a:rPr lang="en-US"/>
              <a:pPr/>
              <a:t>‹#›</a:t>
            </a:fld>
            <a:endParaRPr lang="en-US"/>
          </a:p>
        </p:txBody>
      </p:sp>
      <p:sp>
        <p:nvSpPr>
          <p:cNvPr id="6" name="Footer Placeholder 5"/>
          <p:cNvSpPr>
            <a:spLocks noGrp="1"/>
          </p:cNvSpPr>
          <p:nvPr>
            <p:ph type="ftr" sz="quarter" idx="12"/>
          </p:nvPr>
        </p:nvSpPr>
        <p:spPr>
          <a:xfrm>
            <a:off x="3124200" y="6248400"/>
            <a:ext cx="2895600" cy="476250"/>
          </a:xfrm>
        </p:spPr>
        <p:txBody>
          <a:bodyPr/>
          <a:lstStyle>
            <a:lvl1pPr>
              <a:defRPr/>
            </a:lvl1pPr>
          </a:lstStyle>
          <a:p>
            <a:r>
              <a:rPr lang="en-US" smtClean="0"/>
              <a:t>Seminar on Occupational hazards in Dentistry by dr praveen</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88CB146-96BA-4F9D-B08D-4104B5130E78}" type="datetime1">
              <a:rPr lang="en-US" smtClean="0"/>
              <a:pPr/>
              <a:t>6/4/2021</a:t>
            </a:fld>
            <a:endParaRPr lang="en-US"/>
          </a:p>
        </p:txBody>
      </p:sp>
      <p:sp>
        <p:nvSpPr>
          <p:cNvPr id="5" name="Footer Placeholder 4"/>
          <p:cNvSpPr>
            <a:spLocks noGrp="1"/>
          </p:cNvSpPr>
          <p:nvPr>
            <p:ph type="ftr" sz="quarter" idx="11"/>
          </p:nvPr>
        </p:nvSpPr>
        <p:spPr/>
        <p:txBody>
          <a:bodyPr/>
          <a:lstStyle/>
          <a:p>
            <a:r>
              <a:rPr lang="en-US" smtClean="0"/>
              <a:t>Seminar on Occupational hazards in Dentistry by dr praveen</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7C36647-ADD2-45E9-AA6E-ECD8CF186D2A}" type="datetime1">
              <a:rPr lang="en-US" smtClean="0"/>
              <a:pPr/>
              <a:t>6/4/2021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r>
              <a:rPr lang="en-US" smtClean="0"/>
              <a:t>Seminar on Occupational hazards in Dentistry by dr praveen</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E374EC7C-2FCE-4923-AA48-619B4095F6C2}" type="datetime1">
              <a:rPr lang="en-US" smtClean="0"/>
              <a:pPr/>
              <a:t>6/4/2021</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r>
              <a:rPr lang="en-US" smtClean="0"/>
              <a:t>Seminar on Occupational hazards in Dentistry by dr praveen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E53D6250-DCA9-4969-9FEA-2138A601FB37}" type="datetime1">
              <a:rPr lang="en-US" smtClean="0"/>
              <a:pPr/>
              <a:t>6/4/2021</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r>
              <a:rPr lang="en-US" smtClean="0"/>
              <a:t>Seminar on Occupational hazards in Dentistry by dr praveen</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06E2368-C44A-43D6-B912-B6AC2872F72F}" type="datetime1">
              <a:rPr lang="en-US" smtClean="0"/>
              <a:pPr/>
              <a:t>6/4/2021</a:t>
            </a:fld>
            <a:endParaRPr lang="en-US"/>
          </a:p>
        </p:txBody>
      </p:sp>
      <p:sp>
        <p:nvSpPr>
          <p:cNvPr id="4" name="Footer Placeholder 3"/>
          <p:cNvSpPr>
            <a:spLocks noGrp="1"/>
          </p:cNvSpPr>
          <p:nvPr>
            <p:ph type="ftr" sz="quarter" idx="11"/>
          </p:nvPr>
        </p:nvSpPr>
        <p:spPr/>
        <p:txBody>
          <a:bodyPr/>
          <a:lstStyle/>
          <a:p>
            <a:r>
              <a:rPr lang="en-US" smtClean="0"/>
              <a:t>Seminar on Occupational hazards in Dentistry by dr praveen</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14C216-47C7-4B7A-B10D-32F4636F0011}" type="datetime1">
              <a:rPr lang="en-US" smtClean="0"/>
              <a:pPr/>
              <a:t>6/4/2021</a:t>
            </a:fld>
            <a:endParaRPr lang="en-US"/>
          </a:p>
        </p:txBody>
      </p:sp>
      <p:sp>
        <p:nvSpPr>
          <p:cNvPr id="3" name="Footer Placeholder 2"/>
          <p:cNvSpPr>
            <a:spLocks noGrp="1"/>
          </p:cNvSpPr>
          <p:nvPr>
            <p:ph type="ftr" sz="quarter" idx="11"/>
          </p:nvPr>
        </p:nvSpPr>
        <p:spPr/>
        <p:txBody>
          <a:bodyPr/>
          <a:lstStyle/>
          <a:p>
            <a:r>
              <a:rPr lang="en-US" smtClean="0"/>
              <a:t>Seminar on Occupational hazards in Dentistry by dr praveen</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0CC4767-8D96-4A7F-B947-48310DDFC11D}" type="datetime1">
              <a:rPr lang="en-US" smtClean="0"/>
              <a:pPr/>
              <a:t>6/4/2021</a:t>
            </a:fld>
            <a:endParaRPr lang="en-US"/>
          </a:p>
        </p:txBody>
      </p:sp>
      <p:sp>
        <p:nvSpPr>
          <p:cNvPr id="6" name="Footer Placeholder 5"/>
          <p:cNvSpPr>
            <a:spLocks noGrp="1"/>
          </p:cNvSpPr>
          <p:nvPr>
            <p:ph type="ftr" sz="quarter" idx="11"/>
          </p:nvPr>
        </p:nvSpPr>
        <p:spPr/>
        <p:txBody>
          <a:bodyPr/>
          <a:lstStyle/>
          <a:p>
            <a:r>
              <a:rPr lang="en-US" smtClean="0"/>
              <a:t>Seminar on Occupational hazards in Dentistry by dr praveen</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5DB8479-40E4-4557-A0A9-E014C0683659}" type="datetime1">
              <a:rPr lang="en-US" smtClean="0"/>
              <a:pPr/>
              <a:t>6/4/2021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en-US" smtClean="0"/>
              <a:t>Seminar on Occupational hazards in Dentistry by dr praveen</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8C04E4E-3197-4547-8348-1D2A2EC7664A}" type="datetime1">
              <a:rPr lang="en-US" smtClean="0"/>
              <a:pPr/>
              <a:t>6/4/2021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n-US" smtClean="0"/>
              <a:t>Seminar on Occupational hazards in Dentistry by dr praveen</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1" r:id="rId12"/>
  </p:sldLayoutIdLst>
  <p:hf hdr="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42.wmf"/></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1</a:t>
            </a:fld>
            <a:endParaRPr lang="en-US"/>
          </a:p>
        </p:txBody>
      </p:sp>
      <p:sp>
        <p:nvSpPr>
          <p:cNvPr id="5" name="Rectangle 4"/>
          <p:cNvSpPr/>
          <p:nvPr/>
        </p:nvSpPr>
        <p:spPr>
          <a:xfrm>
            <a:off x="2413819" y="4114800"/>
            <a:ext cx="5029200" cy="2354491"/>
          </a:xfrm>
          <a:prstGeom prst="rect">
            <a:avLst/>
          </a:prstGeom>
        </p:spPr>
        <p:txBody>
          <a:bodyPr wrap="square">
            <a:spAutoFit/>
          </a:bodyPr>
          <a:lstStyle/>
          <a:p>
            <a:pPr lvl="0" algn="ctr">
              <a:lnSpc>
                <a:spcPct val="150000"/>
              </a:lnSpc>
              <a:spcBef>
                <a:spcPts val="0"/>
              </a:spcBef>
            </a:pPr>
            <a:r>
              <a:rPr lang="en-US" sz="2000" b="1" dirty="0" smtClean="0">
                <a:solidFill>
                  <a:srgbClr val="FFC000"/>
                </a:solidFill>
                <a:latin typeface="Tempus Sans ITC" pitchFamily="82" charset="0"/>
              </a:rPr>
              <a:t>Presentation By: </a:t>
            </a:r>
          </a:p>
          <a:p>
            <a:pPr lvl="0" algn="ctr">
              <a:lnSpc>
                <a:spcPct val="150000"/>
              </a:lnSpc>
              <a:spcBef>
                <a:spcPts val="0"/>
              </a:spcBef>
            </a:pPr>
            <a:r>
              <a:rPr lang="en-US" sz="2000" b="1" dirty="0" smtClean="0">
                <a:solidFill>
                  <a:srgbClr val="FFC000"/>
                </a:solidFill>
                <a:latin typeface="Tempus Sans ITC" pitchFamily="82" charset="0"/>
              </a:rPr>
              <a:t>DR. UDAI KIRAN</a:t>
            </a:r>
          </a:p>
          <a:p>
            <a:pPr lvl="0" algn="ctr">
              <a:lnSpc>
                <a:spcPct val="150000"/>
              </a:lnSpc>
              <a:spcBef>
                <a:spcPts val="0"/>
              </a:spcBef>
            </a:pPr>
            <a:r>
              <a:rPr lang="en-US" sz="2000" b="1" dirty="0" smtClean="0">
                <a:solidFill>
                  <a:srgbClr val="FFC000"/>
                </a:solidFill>
                <a:latin typeface="Tempus Sans ITC" pitchFamily="82" charset="0"/>
              </a:rPr>
              <a:t>2</a:t>
            </a:r>
            <a:r>
              <a:rPr lang="en-US" sz="2000" b="1" baseline="30000" dirty="0" smtClean="0">
                <a:solidFill>
                  <a:srgbClr val="FFC000"/>
                </a:solidFill>
                <a:latin typeface="Tempus Sans ITC" pitchFamily="82" charset="0"/>
              </a:rPr>
              <a:t>nd</a:t>
            </a:r>
            <a:r>
              <a:rPr lang="en-US" sz="2000" b="1" dirty="0" smtClean="0">
                <a:solidFill>
                  <a:srgbClr val="FFC000"/>
                </a:solidFill>
                <a:latin typeface="Tempus Sans ITC" pitchFamily="82" charset="0"/>
              </a:rPr>
              <a:t>  year postgraduate</a:t>
            </a:r>
          </a:p>
          <a:p>
            <a:pPr lvl="0" algn="ctr">
              <a:lnSpc>
                <a:spcPct val="150000"/>
              </a:lnSpc>
              <a:spcBef>
                <a:spcPts val="0"/>
              </a:spcBef>
            </a:pPr>
            <a:r>
              <a:rPr lang="en-US" sz="2000" b="1" dirty="0" smtClean="0">
                <a:solidFill>
                  <a:srgbClr val="FFC000"/>
                </a:solidFill>
                <a:latin typeface="Tempus Sans ITC" pitchFamily="82" charset="0"/>
              </a:rPr>
              <a:t>Dept. of Public Health Dentistry</a:t>
            </a:r>
            <a:endParaRPr lang="en-IN" sz="2000" b="1" dirty="0" smtClean="0">
              <a:solidFill>
                <a:srgbClr val="FFC000"/>
              </a:solidFill>
              <a:latin typeface="Tempus Sans ITC" pitchFamily="82" charset="0"/>
            </a:endParaRPr>
          </a:p>
          <a:p>
            <a:pPr algn="ctr">
              <a:lnSpc>
                <a:spcPct val="150000"/>
              </a:lnSpc>
            </a:pPr>
            <a:endParaRPr lang="en-IN" b="1" dirty="0">
              <a:solidFill>
                <a:srgbClr val="FFC000"/>
              </a:solidFill>
              <a:latin typeface="Tempus Sans ITC" pitchFamily="82" charset="0"/>
            </a:endParaRPr>
          </a:p>
        </p:txBody>
      </p:sp>
      <p:sp>
        <p:nvSpPr>
          <p:cNvPr id="4" name="AutoShape 2" descr="http://image.slidesharecdn.com/occupationalhazardsindentistryseminar-160102054127/95/occupational-hazards-in-dentistry-2-638.jpg?cb=145171354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 name="AutoShape 4" descr="http://image.slidesharecdn.com/occupationalhazardsindentistryseminar-160102054127/95/occupational-hazards-in-dentistry-2-638.jpg?cb=145171354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26" name="Picture 2" descr="C:\Users\mypc\Desktop\RARE PICS\MOB PICS\Sent\IMG-20150712-WA0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684" y="175086"/>
            <a:ext cx="6079715" cy="40348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10</a:t>
            </a:fld>
            <a:endParaRPr lang="en-US"/>
          </a:p>
        </p:txBody>
      </p:sp>
      <p:sp>
        <p:nvSpPr>
          <p:cNvPr id="6" name="Content Placeholder 5"/>
          <p:cNvSpPr>
            <a:spLocks noGrp="1"/>
          </p:cNvSpPr>
          <p:nvPr>
            <p:ph sz="quarter" idx="1"/>
          </p:nvPr>
        </p:nvSpPr>
        <p:spPr>
          <a:xfrm>
            <a:off x="31955" y="1600200"/>
            <a:ext cx="8153400" cy="4495800"/>
          </a:xfrm>
        </p:spPr>
        <p:txBody>
          <a:bodyPr>
            <a:normAutofit fontScale="92500" lnSpcReduction="10000"/>
          </a:bodyPr>
          <a:lstStyle/>
          <a:p>
            <a:r>
              <a:rPr lang="en-IN" b="1" dirty="0"/>
              <a:t>Man And Physical, Chemical And Biological Agents </a:t>
            </a:r>
            <a:endParaRPr lang="en-IN" dirty="0"/>
          </a:p>
          <a:p>
            <a:pPr lvl="2"/>
            <a:r>
              <a:rPr lang="en-IN" dirty="0"/>
              <a:t>Physical : Heat, cold, humidity, air environment, radiation, light, noise, vibration.</a:t>
            </a:r>
          </a:p>
          <a:p>
            <a:pPr lvl="2"/>
            <a:r>
              <a:rPr lang="en-IN" dirty="0"/>
              <a:t>Chemical : Toxic Chemical; Dust; Gases. </a:t>
            </a:r>
          </a:p>
          <a:p>
            <a:pPr lvl="2"/>
            <a:r>
              <a:rPr lang="en-IN" dirty="0"/>
              <a:t>Biological : Viral; </a:t>
            </a:r>
            <a:r>
              <a:rPr lang="en-IN" dirty="0" err="1"/>
              <a:t>Rickettsial</a:t>
            </a:r>
            <a:r>
              <a:rPr lang="en-IN" dirty="0"/>
              <a:t>; Bacterial; Parasites</a:t>
            </a:r>
            <a:r>
              <a:rPr lang="en-IN" dirty="0" smtClean="0"/>
              <a:t>.</a:t>
            </a:r>
          </a:p>
          <a:p>
            <a:pPr lvl="2"/>
            <a:endParaRPr lang="en-IN" dirty="0"/>
          </a:p>
          <a:p>
            <a:r>
              <a:rPr lang="en-IN" sz="3200" b="1" dirty="0"/>
              <a:t>Man And Machine:</a:t>
            </a:r>
            <a:endParaRPr lang="en-IN" sz="2400" dirty="0"/>
          </a:p>
          <a:p>
            <a:pPr lvl="2"/>
            <a:r>
              <a:rPr lang="en-IN" dirty="0"/>
              <a:t>Unguarded machines.</a:t>
            </a:r>
            <a:endParaRPr lang="en-IN" sz="1800" dirty="0"/>
          </a:p>
          <a:p>
            <a:pPr lvl="2"/>
            <a:r>
              <a:rPr lang="en-IN" dirty="0"/>
              <a:t>Protruding and moving parts.</a:t>
            </a:r>
            <a:endParaRPr lang="en-IN" sz="1800" dirty="0"/>
          </a:p>
          <a:p>
            <a:pPr lvl="2"/>
            <a:r>
              <a:rPr lang="en-IN" dirty="0"/>
              <a:t>Poor installation of plants.</a:t>
            </a:r>
            <a:endParaRPr lang="en-IN" sz="1800" dirty="0"/>
          </a:p>
          <a:p>
            <a:pPr lvl="2"/>
            <a:r>
              <a:rPr lang="en-IN" dirty="0"/>
              <a:t>Lack of safety measures.  </a:t>
            </a:r>
            <a:endParaRPr lang="en-IN" dirty="0" smtClean="0"/>
          </a:p>
          <a:p>
            <a:pPr lvl="2"/>
            <a:r>
              <a:rPr lang="en-IN" dirty="0" smtClean="0"/>
              <a:t>Working </a:t>
            </a:r>
            <a:r>
              <a:rPr lang="en-IN" dirty="0"/>
              <a:t>for long hours in </a:t>
            </a:r>
            <a:r>
              <a:rPr lang="en-IN" dirty="0" err="1"/>
              <a:t>unphysiological</a:t>
            </a:r>
            <a:r>
              <a:rPr lang="en-IN" dirty="0"/>
              <a:t> posture</a:t>
            </a:r>
            <a:endParaRPr lang="en-IN" sz="1800" dirty="0"/>
          </a:p>
          <a:p>
            <a:pPr marL="442913" lvl="2" indent="-266700"/>
            <a:endParaRPr lang="en-IN" dirty="0"/>
          </a:p>
          <a:p>
            <a:endParaRPr lang="en-IN" dirty="0"/>
          </a:p>
        </p:txBody>
      </p:sp>
    </p:spTree>
    <p:extLst>
      <p:ext uri="{BB962C8B-B14F-4D97-AF65-F5344CB8AC3E}">
        <p14:creationId xmlns:p14="http://schemas.microsoft.com/office/powerpoint/2010/main" val="3070937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11</a:t>
            </a:fld>
            <a:endParaRPr lang="en-US"/>
          </a:p>
        </p:txBody>
      </p:sp>
      <p:sp>
        <p:nvSpPr>
          <p:cNvPr id="6" name="Content Placeholder 5"/>
          <p:cNvSpPr>
            <a:spLocks noGrp="1"/>
          </p:cNvSpPr>
          <p:nvPr>
            <p:ph sz="quarter" idx="1"/>
          </p:nvPr>
        </p:nvSpPr>
        <p:spPr>
          <a:xfrm>
            <a:off x="304800" y="1600200"/>
            <a:ext cx="8153400" cy="4495800"/>
          </a:xfrm>
        </p:spPr>
        <p:txBody>
          <a:bodyPr/>
          <a:lstStyle/>
          <a:p>
            <a:r>
              <a:rPr lang="en-IN" b="1" dirty="0"/>
              <a:t>Man and man:</a:t>
            </a:r>
            <a:endParaRPr lang="en-IN" dirty="0"/>
          </a:p>
          <a:p>
            <a:pPr lvl="2"/>
            <a:r>
              <a:rPr lang="en-IN" dirty="0"/>
              <a:t>“Dynamic equilibrium between job, their fellow workers and employers”</a:t>
            </a:r>
          </a:p>
          <a:p>
            <a:pPr lvl="2"/>
            <a:r>
              <a:rPr lang="en-IN" dirty="0"/>
              <a:t> Work stability and communication </a:t>
            </a:r>
          </a:p>
          <a:p>
            <a:pPr lvl="2"/>
            <a:r>
              <a:rPr lang="en-IN" dirty="0"/>
              <a:t> Job satisfaction</a:t>
            </a:r>
          </a:p>
          <a:p>
            <a:pPr lvl="2"/>
            <a:r>
              <a:rPr lang="en-IN" dirty="0"/>
              <a:t> Responsibility</a:t>
            </a:r>
          </a:p>
          <a:p>
            <a:endParaRPr lang="en-IN" dirty="0"/>
          </a:p>
        </p:txBody>
      </p:sp>
    </p:spTree>
    <p:extLst>
      <p:ext uri="{BB962C8B-B14F-4D97-AF65-F5344CB8AC3E}">
        <p14:creationId xmlns:p14="http://schemas.microsoft.com/office/powerpoint/2010/main" val="4247018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rrowheads="1"/>
          </p:cNvSpPr>
          <p:nvPr>
            <p:ph type="title"/>
          </p:nvPr>
        </p:nvSpPr>
        <p:spPr>
          <a:xfrm>
            <a:off x="457200" y="228600"/>
            <a:ext cx="8153400" cy="990600"/>
          </a:xfrm>
        </p:spPr>
        <p:txBody>
          <a:bodyPr/>
          <a:lstStyle/>
          <a:p>
            <a:pPr algn="ctr"/>
            <a:r>
              <a:rPr lang="en-IN" b="1" dirty="0">
                <a:solidFill>
                  <a:srgbClr val="775F55"/>
                </a:solidFill>
              </a:rPr>
              <a:t>Occupational hazards in dentistry</a:t>
            </a:r>
            <a:endParaRPr lang="en-US" sz="3200" b="1" dirty="0">
              <a:effectLst/>
              <a:latin typeface="Times New Roman" pitchFamily="18" charset="0"/>
            </a:endParaRPr>
          </a:p>
        </p:txBody>
      </p:sp>
      <p:sp>
        <p:nvSpPr>
          <p:cNvPr id="142339" name="Rectangle 3"/>
          <p:cNvSpPr>
            <a:spLocks noGrp="1" noChangeArrowheads="1"/>
          </p:cNvSpPr>
          <p:nvPr>
            <p:ph type="body" idx="1"/>
          </p:nvPr>
        </p:nvSpPr>
        <p:spPr>
          <a:xfrm>
            <a:off x="228600" y="1371600"/>
            <a:ext cx="8160774" cy="4724400"/>
          </a:xfrm>
        </p:spPr>
        <p:txBody>
          <a:bodyPr>
            <a:normAutofit/>
          </a:bodyPr>
          <a:lstStyle/>
          <a:p>
            <a:pPr marL="0" indent="0">
              <a:lnSpc>
                <a:spcPct val="170000"/>
              </a:lnSpc>
              <a:buNone/>
            </a:pPr>
            <a:endParaRPr lang="en-US" sz="2300" dirty="0">
              <a:effectLst/>
              <a:latin typeface="Times New Roman" pitchFamily="18" charset="0"/>
            </a:endParaRPr>
          </a:p>
        </p:txBody>
      </p:sp>
      <p:sp>
        <p:nvSpPr>
          <p:cNvPr id="5" name="Date Placeholder 4"/>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B6F15528-21DE-4FAA-801E-634DDDAF4B2B}" type="slidenum">
              <a:rPr lang="en-US" smtClean="0"/>
              <a:pPr/>
              <a:t>12</a:t>
            </a:fld>
            <a:endParaRPr lang="en-US"/>
          </a:p>
        </p:txBody>
      </p:sp>
      <p:pic>
        <p:nvPicPr>
          <p:cNvPr id="3074" name="Picture 2" descr="C:\Users\mypc\Desktop\UDAI SEMINARS\2 ND YEAR SEMINARS\udai occupation\occupational-hazards-in-dentistry-8-638.jpg"/>
          <p:cNvPicPr>
            <a:picLocks noChangeAspect="1" noChangeArrowheads="1"/>
          </p:cNvPicPr>
          <p:nvPr/>
        </p:nvPicPr>
        <p:blipFill rotWithShape="1">
          <a:blip r:embed="rId2">
            <a:extLst>
              <a:ext uri="{28A0092B-C50C-407E-A947-70E740481C1C}">
                <a14:useLocalDpi xmlns:a14="http://schemas.microsoft.com/office/drawing/2010/main" val="0"/>
              </a:ext>
            </a:extLst>
          </a:blip>
          <a:srcRect l="12913" t="15035" r="18890" b="13123"/>
          <a:stretch/>
        </p:blipFill>
        <p:spPr bwMode="auto">
          <a:xfrm>
            <a:off x="4650879" y="1849267"/>
            <a:ext cx="4493121" cy="410004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age.slidesharecdn.com/occupationalhazards-131016125422-phpapp01/95/occupational-hazards-4-638.jpg?cb=1381928433"/>
          <p:cNvPicPr>
            <a:picLocks noChangeAspect="1" noChangeArrowheads="1"/>
          </p:cNvPicPr>
          <p:nvPr/>
        </p:nvPicPr>
        <p:blipFill rotWithShape="1">
          <a:blip r:embed="rId3">
            <a:extLst>
              <a:ext uri="{28A0092B-C50C-407E-A947-70E740481C1C}">
                <a14:useLocalDpi xmlns:a14="http://schemas.microsoft.com/office/drawing/2010/main" val="0"/>
              </a:ext>
            </a:extLst>
          </a:blip>
          <a:srcRect t="21044"/>
          <a:stretch/>
        </p:blipFill>
        <p:spPr bwMode="auto">
          <a:xfrm>
            <a:off x="-15240" y="1849267"/>
            <a:ext cx="5273040" cy="41000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a:xfrm>
            <a:off x="457200" y="228600"/>
            <a:ext cx="8229600" cy="1143000"/>
          </a:xfrm>
        </p:spPr>
        <p:txBody>
          <a:bodyPr/>
          <a:lstStyle/>
          <a:p>
            <a:r>
              <a:rPr lang="en-US" sz="3200">
                <a:effectLst/>
                <a:latin typeface="Times New Roman" pitchFamily="18" charset="0"/>
              </a:rPr>
              <a:t>PHYSICAL HAZARDS</a:t>
            </a:r>
          </a:p>
        </p:txBody>
      </p:sp>
      <p:sp>
        <p:nvSpPr>
          <p:cNvPr id="70659" name="Rectangle 3"/>
          <p:cNvSpPr>
            <a:spLocks noGrp="1" noChangeArrowheads="1"/>
          </p:cNvSpPr>
          <p:nvPr>
            <p:ph type="body" idx="1"/>
          </p:nvPr>
        </p:nvSpPr>
        <p:spPr>
          <a:xfrm>
            <a:off x="457200" y="1219200"/>
            <a:ext cx="8229600" cy="5029200"/>
          </a:xfrm>
        </p:spPr>
        <p:txBody>
          <a:bodyPr>
            <a:normAutofit fontScale="92500" lnSpcReduction="10000"/>
          </a:bodyPr>
          <a:lstStyle/>
          <a:p>
            <a:pPr algn="just">
              <a:lnSpc>
                <a:spcPct val="200000"/>
              </a:lnSpc>
              <a:buFont typeface="Wingdings" pitchFamily="2" charset="2"/>
              <a:buBlip>
                <a:blip r:embed="rId2"/>
              </a:buBlip>
            </a:pPr>
            <a:r>
              <a:rPr lang="en-US" sz="2400" dirty="0">
                <a:effectLst/>
                <a:latin typeface="Times New Roman" pitchFamily="18" charset="0"/>
              </a:rPr>
              <a:t>Physical agent is defined as an entity without substance or with minimal matter, such </a:t>
            </a:r>
            <a:r>
              <a:rPr lang="en-US" sz="2400" dirty="0" smtClean="0">
                <a:effectLst/>
                <a:latin typeface="Times New Roman" pitchFamily="18" charset="0"/>
              </a:rPr>
              <a:t>as</a:t>
            </a:r>
          </a:p>
          <a:p>
            <a:pPr lvl="3" algn="just">
              <a:lnSpc>
                <a:spcPct val="200000"/>
              </a:lnSpc>
              <a:buFont typeface="Wingdings" pitchFamily="2" charset="2"/>
              <a:buBlip>
                <a:blip r:embed="rId2"/>
              </a:buBlip>
            </a:pPr>
            <a:r>
              <a:rPr lang="en-US" sz="2400" b="1" dirty="0" smtClean="0">
                <a:solidFill>
                  <a:srgbClr val="0070C0"/>
                </a:solidFill>
                <a:latin typeface="Times New Roman" pitchFamily="18" charset="0"/>
              </a:rPr>
              <a:t>Heat Electrical Hazard</a:t>
            </a:r>
          </a:p>
          <a:p>
            <a:pPr lvl="3" algn="just">
              <a:lnSpc>
                <a:spcPct val="200000"/>
              </a:lnSpc>
              <a:buFont typeface="Wingdings" pitchFamily="2" charset="2"/>
              <a:buBlip>
                <a:blip r:embed="rId2"/>
              </a:buBlip>
            </a:pPr>
            <a:r>
              <a:rPr lang="en-US" sz="2400" b="1" dirty="0" smtClean="0">
                <a:solidFill>
                  <a:srgbClr val="0070C0"/>
                </a:solidFill>
                <a:effectLst/>
                <a:latin typeface="Times New Roman" pitchFamily="18" charset="0"/>
              </a:rPr>
              <a:t> Light</a:t>
            </a:r>
          </a:p>
          <a:p>
            <a:pPr lvl="3" algn="just">
              <a:lnSpc>
                <a:spcPct val="200000"/>
              </a:lnSpc>
              <a:buFont typeface="Wingdings" pitchFamily="2" charset="2"/>
              <a:buBlip>
                <a:blip r:embed="rId2"/>
              </a:buBlip>
            </a:pPr>
            <a:r>
              <a:rPr lang="en-US" sz="2400" b="1" dirty="0" smtClean="0">
                <a:solidFill>
                  <a:srgbClr val="0070C0"/>
                </a:solidFill>
                <a:latin typeface="Times New Roman" pitchFamily="18" charset="0"/>
              </a:rPr>
              <a:t>Noise</a:t>
            </a:r>
          </a:p>
          <a:p>
            <a:pPr lvl="3" algn="just">
              <a:lnSpc>
                <a:spcPct val="200000"/>
              </a:lnSpc>
              <a:buFont typeface="Wingdings" pitchFamily="2" charset="2"/>
              <a:buBlip>
                <a:blip r:embed="rId2"/>
              </a:buBlip>
            </a:pPr>
            <a:r>
              <a:rPr lang="en-US" sz="2400" b="1" dirty="0" smtClean="0">
                <a:solidFill>
                  <a:srgbClr val="0070C0"/>
                </a:solidFill>
                <a:effectLst/>
                <a:latin typeface="Times New Roman" pitchFamily="18" charset="0"/>
              </a:rPr>
              <a:t>Sharps</a:t>
            </a:r>
          </a:p>
          <a:p>
            <a:pPr lvl="3" algn="just">
              <a:lnSpc>
                <a:spcPct val="200000"/>
              </a:lnSpc>
              <a:buFont typeface="Wingdings" pitchFamily="2" charset="2"/>
              <a:buBlip>
                <a:blip r:embed="rId2"/>
              </a:buBlip>
            </a:pPr>
            <a:r>
              <a:rPr lang="en-US" sz="2400" b="1" dirty="0" smtClean="0">
                <a:solidFill>
                  <a:srgbClr val="0070C0"/>
                </a:solidFill>
                <a:latin typeface="Times New Roman" pitchFamily="18" charset="0"/>
              </a:rPr>
              <a:t>Radiations</a:t>
            </a:r>
            <a:endParaRPr lang="en-US" sz="2400" b="1" dirty="0" smtClean="0">
              <a:solidFill>
                <a:srgbClr val="0070C0"/>
              </a:solidFill>
              <a:effectLst/>
              <a:latin typeface="Times New Roman" pitchFamily="18" charset="0"/>
            </a:endParaRPr>
          </a:p>
          <a:p>
            <a:pPr marL="0" indent="0" algn="just">
              <a:lnSpc>
                <a:spcPct val="200000"/>
              </a:lnSpc>
              <a:buNone/>
            </a:pPr>
            <a:endParaRPr lang="en-US" sz="2400" dirty="0" smtClean="0">
              <a:effectLst/>
              <a:latin typeface="Times New Roman" pitchFamily="18" charset="0"/>
            </a:endParaRPr>
          </a:p>
          <a:p>
            <a:pPr algn="just">
              <a:lnSpc>
                <a:spcPct val="200000"/>
              </a:lnSpc>
              <a:buFont typeface="Wingdings" pitchFamily="2" charset="2"/>
              <a:buBlip>
                <a:blip r:embed="rId2"/>
              </a:buBlip>
            </a:pPr>
            <a:endParaRPr lang="en-US" sz="2400" dirty="0">
              <a:effectLst/>
              <a:latin typeface="Times New Roman" pitchFamily="18" charset="0"/>
            </a:endParaRPr>
          </a:p>
        </p:txBody>
      </p:sp>
      <p:sp>
        <p:nvSpPr>
          <p:cNvPr id="5" name="Date Placeholder 4"/>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B6F15528-21DE-4FAA-801E-634DDDAF4B2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rrowheads="1"/>
          </p:cNvSpPr>
          <p:nvPr>
            <p:ph type="title"/>
          </p:nvPr>
        </p:nvSpPr>
        <p:spPr>
          <a:xfrm>
            <a:off x="457200" y="228600"/>
            <a:ext cx="8229600" cy="1143000"/>
          </a:xfrm>
        </p:spPr>
        <p:txBody>
          <a:bodyPr/>
          <a:lstStyle/>
          <a:p>
            <a:endParaRPr lang="en-US" sz="3200">
              <a:effectLst/>
              <a:latin typeface="Times New Roman" pitchFamily="18" charset="0"/>
            </a:endParaRPr>
          </a:p>
        </p:txBody>
      </p:sp>
      <p:sp>
        <p:nvSpPr>
          <p:cNvPr id="131075" name="Rectangle 3"/>
          <p:cNvSpPr>
            <a:spLocks noGrp="1" noChangeArrowheads="1"/>
          </p:cNvSpPr>
          <p:nvPr>
            <p:ph type="body" idx="1"/>
          </p:nvPr>
        </p:nvSpPr>
        <p:spPr>
          <a:xfrm>
            <a:off x="457200" y="1219200"/>
            <a:ext cx="8229600" cy="5029200"/>
          </a:xfrm>
        </p:spPr>
        <p:txBody>
          <a:bodyPr/>
          <a:lstStyle/>
          <a:p>
            <a:pPr algn="just">
              <a:lnSpc>
                <a:spcPct val="170000"/>
              </a:lnSpc>
              <a:buFont typeface="Wingdings" pitchFamily="2" charset="2"/>
              <a:buBlip>
                <a:blip r:embed="rId2"/>
              </a:buBlip>
            </a:pPr>
            <a:endParaRPr lang="en-US" sz="2400" b="1" u="sng" dirty="0" smtClean="0">
              <a:effectLst/>
              <a:latin typeface="Times New Roman" pitchFamily="18" charset="0"/>
            </a:endParaRPr>
          </a:p>
          <a:p>
            <a:pPr algn="just">
              <a:lnSpc>
                <a:spcPct val="170000"/>
              </a:lnSpc>
              <a:buFont typeface="Wingdings" pitchFamily="2" charset="2"/>
              <a:buBlip>
                <a:blip r:embed="rId2"/>
              </a:buBlip>
            </a:pPr>
            <a:r>
              <a:rPr lang="en-US" sz="2400" b="1" dirty="0" smtClean="0">
                <a:effectLst/>
                <a:latin typeface="Times New Roman" pitchFamily="18" charset="0"/>
              </a:rPr>
              <a:t>Heat</a:t>
            </a:r>
            <a:r>
              <a:rPr lang="en-US" sz="2400" b="1" dirty="0">
                <a:latin typeface="Times New Roman" pitchFamily="18" charset="0"/>
              </a:rPr>
              <a:t> </a:t>
            </a:r>
            <a:r>
              <a:rPr lang="en-US" sz="2400" b="1" dirty="0" smtClean="0">
                <a:effectLst/>
                <a:latin typeface="Times New Roman" pitchFamily="18" charset="0"/>
              </a:rPr>
              <a:t>Electrical </a:t>
            </a:r>
            <a:r>
              <a:rPr lang="en-US" sz="2400" b="1" dirty="0">
                <a:effectLst/>
                <a:latin typeface="Times New Roman" pitchFamily="18" charset="0"/>
              </a:rPr>
              <a:t>hazards: </a:t>
            </a:r>
            <a:r>
              <a:rPr lang="en-US" sz="2400" dirty="0">
                <a:effectLst/>
                <a:latin typeface="Times New Roman" pitchFamily="18" charset="0"/>
              </a:rPr>
              <a:t>Exposure may occur when there is lack of maintenance to any electrical equipment.</a:t>
            </a:r>
          </a:p>
          <a:p>
            <a:pPr algn="just">
              <a:lnSpc>
                <a:spcPct val="170000"/>
              </a:lnSpc>
              <a:buFont typeface="Wingdings" pitchFamily="2" charset="2"/>
              <a:buChar char="ü"/>
            </a:pPr>
            <a:r>
              <a:rPr lang="en-US" sz="2400" dirty="0">
                <a:effectLst/>
                <a:latin typeface="Times New Roman" pitchFamily="18" charset="0"/>
              </a:rPr>
              <a:t>Effects: Painful shocks, burns etc</a:t>
            </a:r>
            <a:r>
              <a:rPr lang="en-US" sz="2400" dirty="0" smtClean="0">
                <a:effectLst/>
                <a:latin typeface="Times New Roman" pitchFamily="18" charset="0"/>
              </a:rPr>
              <a:t>.</a:t>
            </a:r>
            <a:endParaRPr lang="en-US" sz="2400" dirty="0">
              <a:effectLst/>
              <a:latin typeface="Times New Roman" pitchFamily="18" charset="0"/>
            </a:endParaRPr>
          </a:p>
        </p:txBody>
      </p:sp>
      <p:sp>
        <p:nvSpPr>
          <p:cNvPr id="5" name="Date Placeholder 4"/>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B6F15528-21DE-4FAA-801E-634DDDAF4B2B}" type="slidenum">
              <a:rPr lang="en-US" smtClean="0"/>
              <a:pPr/>
              <a:t>14</a:t>
            </a:fld>
            <a:endParaRPr lang="en-US"/>
          </a:p>
        </p:txBody>
      </p:sp>
      <p:pic>
        <p:nvPicPr>
          <p:cNvPr id="1026" name="Picture 2" descr="http://images.smartsign.com/img/lg/S/Electrical-Hazard-Danger-Sign-S-22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797236"/>
            <a:ext cx="4038600" cy="29178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15</a:t>
            </a:fld>
            <a:endParaRPr lang="en-US"/>
          </a:p>
        </p:txBody>
      </p:sp>
      <p:sp>
        <p:nvSpPr>
          <p:cNvPr id="6" name="Content Placeholder 5"/>
          <p:cNvSpPr>
            <a:spLocks noGrp="1"/>
          </p:cNvSpPr>
          <p:nvPr>
            <p:ph sz="quarter" idx="1"/>
          </p:nvPr>
        </p:nvSpPr>
        <p:spPr/>
        <p:txBody>
          <a:bodyPr/>
          <a:lstStyle/>
          <a:p>
            <a:r>
              <a:rPr lang="en-IN" b="1" u="sng" dirty="0" smtClean="0"/>
              <a:t>LIGHT</a:t>
            </a:r>
            <a:endParaRPr lang="en-IN" b="1" u="sng"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7484" y="2971800"/>
            <a:ext cx="3276600" cy="240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4664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p:txBody>
          <a:bodyPr/>
          <a:lstStyle/>
          <a:p>
            <a:endParaRPr lang="en-US" sz="3200">
              <a:effectLst/>
              <a:latin typeface="Times New Roman" pitchFamily="18" charset="0"/>
            </a:endParaRPr>
          </a:p>
        </p:txBody>
      </p:sp>
      <p:sp>
        <p:nvSpPr>
          <p:cNvPr id="71683" name="Rectangle 3"/>
          <p:cNvSpPr>
            <a:spLocks noGrp="1" noChangeArrowheads="1"/>
          </p:cNvSpPr>
          <p:nvPr>
            <p:ph type="body" idx="1"/>
          </p:nvPr>
        </p:nvSpPr>
        <p:spPr>
          <a:xfrm>
            <a:off x="457200" y="1524000"/>
            <a:ext cx="8229600" cy="4754563"/>
          </a:xfrm>
        </p:spPr>
        <p:txBody>
          <a:bodyPr/>
          <a:lstStyle/>
          <a:p>
            <a:pPr algn="just">
              <a:lnSpc>
                <a:spcPct val="160000"/>
              </a:lnSpc>
              <a:buFont typeface="Wingdings" pitchFamily="2" charset="2"/>
              <a:buBlip>
                <a:blip r:embed="rId2"/>
              </a:buBlip>
            </a:pPr>
            <a:r>
              <a:rPr lang="en-US" sz="2400" b="1" u="sng" dirty="0">
                <a:effectLst/>
                <a:latin typeface="Times New Roman" pitchFamily="18" charset="0"/>
              </a:rPr>
              <a:t>Noise:</a:t>
            </a:r>
          </a:p>
          <a:p>
            <a:pPr algn="just">
              <a:lnSpc>
                <a:spcPct val="160000"/>
              </a:lnSpc>
              <a:buFont typeface="Wingdings" pitchFamily="2" charset="2"/>
              <a:buChar char="ü"/>
            </a:pPr>
            <a:r>
              <a:rPr lang="en-US" sz="2400" dirty="0">
                <a:effectLst/>
                <a:latin typeface="Times New Roman" pitchFamily="18" charset="0"/>
              </a:rPr>
              <a:t>High-speed turbines, compressor, suction, ultrasonic </a:t>
            </a:r>
            <a:r>
              <a:rPr lang="en-US" sz="2400" dirty="0" err="1">
                <a:effectLst/>
                <a:latin typeface="Times New Roman" pitchFamily="18" charset="0"/>
              </a:rPr>
              <a:t>scaler</a:t>
            </a:r>
            <a:r>
              <a:rPr lang="en-US" sz="2400" dirty="0">
                <a:effectLst/>
                <a:latin typeface="Times New Roman" pitchFamily="18" charset="0"/>
              </a:rPr>
              <a:t>.</a:t>
            </a:r>
          </a:p>
          <a:p>
            <a:pPr algn="just">
              <a:lnSpc>
                <a:spcPct val="160000"/>
              </a:lnSpc>
              <a:buFont typeface="Wingdings" pitchFamily="2" charset="2"/>
              <a:buChar char="ü"/>
            </a:pPr>
            <a:r>
              <a:rPr lang="en-US" sz="2400" dirty="0">
                <a:effectLst/>
                <a:latin typeface="Times New Roman" pitchFamily="18" charset="0"/>
              </a:rPr>
              <a:t>Effects: Hearing loss, interference with communication, decreased efficiency and annoyance.</a:t>
            </a:r>
          </a:p>
          <a:p>
            <a:pPr algn="just">
              <a:lnSpc>
                <a:spcPct val="160000"/>
              </a:lnSpc>
              <a:buFont typeface="Wingdings" pitchFamily="2" charset="2"/>
              <a:buBlip>
                <a:blip r:embed="rId2"/>
              </a:buBlip>
            </a:pPr>
            <a:endParaRPr lang="en-US" sz="2400" b="1" u="sng" dirty="0" smtClean="0">
              <a:effectLst/>
              <a:latin typeface="Times New Roman" pitchFamily="18" charset="0"/>
            </a:endParaRPr>
          </a:p>
          <a:p>
            <a:pPr algn="just">
              <a:lnSpc>
                <a:spcPct val="160000"/>
              </a:lnSpc>
              <a:buNone/>
            </a:pPr>
            <a:endParaRPr lang="en-US" sz="2400" b="1" u="sng" dirty="0">
              <a:effectLst/>
              <a:latin typeface="Times New Roman" pitchFamily="18" charset="0"/>
            </a:endParaRPr>
          </a:p>
        </p:txBody>
      </p:sp>
      <p:sp>
        <p:nvSpPr>
          <p:cNvPr id="5" name="Date Placeholder 4"/>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B6F15528-21DE-4FAA-801E-634DDDAF4B2B}" type="slidenum">
              <a:rPr lang="en-US" smtClean="0"/>
              <a:pPr/>
              <a:t>16</a:t>
            </a:fld>
            <a:endParaRPr lang="en-US"/>
          </a:p>
        </p:txBody>
      </p:sp>
      <p:pic>
        <p:nvPicPr>
          <p:cNvPr id="2050" name="Picture 2" descr="Image result for occupational hazards in dentistry NO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505200"/>
            <a:ext cx="3200400"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p:txBody>
          <a:bodyPr/>
          <a:lstStyle/>
          <a:p>
            <a:endParaRPr lang="en-US" sz="3200">
              <a:effectLst/>
              <a:latin typeface="Times New Roman" pitchFamily="18" charset="0"/>
            </a:endParaRPr>
          </a:p>
        </p:txBody>
      </p:sp>
      <p:sp>
        <p:nvSpPr>
          <p:cNvPr id="72707" name="Rectangle 3"/>
          <p:cNvSpPr>
            <a:spLocks noGrp="1" noChangeArrowheads="1"/>
          </p:cNvSpPr>
          <p:nvPr>
            <p:ph type="body" idx="1"/>
          </p:nvPr>
        </p:nvSpPr>
        <p:spPr/>
        <p:txBody>
          <a:bodyPr>
            <a:noAutofit/>
          </a:bodyPr>
          <a:lstStyle/>
          <a:p>
            <a:pPr algn="just">
              <a:lnSpc>
                <a:spcPct val="200000"/>
              </a:lnSpc>
              <a:buFont typeface="Wingdings" pitchFamily="2" charset="2"/>
              <a:buBlip>
                <a:blip r:embed="rId2"/>
              </a:buBlip>
            </a:pPr>
            <a:r>
              <a:rPr lang="en-US" sz="2400" b="1" u="sng" dirty="0" smtClean="0">
                <a:effectLst/>
                <a:latin typeface="Times New Roman" pitchFamily="18" charset="0"/>
              </a:rPr>
              <a:t>Sharps(puncture wounds):</a:t>
            </a:r>
            <a:endParaRPr lang="en-US" sz="2400" b="1" u="sng" dirty="0">
              <a:effectLst/>
              <a:latin typeface="Times New Roman" pitchFamily="18" charset="0"/>
            </a:endParaRPr>
          </a:p>
          <a:p>
            <a:pPr algn="just">
              <a:lnSpc>
                <a:spcPct val="200000"/>
              </a:lnSpc>
              <a:buFont typeface="Wingdings" pitchFamily="2" charset="2"/>
              <a:buBlip>
                <a:blip r:embed="rId2"/>
              </a:buBlip>
            </a:pPr>
            <a:r>
              <a:rPr lang="en-US" sz="2400" dirty="0">
                <a:effectLst/>
                <a:latin typeface="Times New Roman" pitchFamily="18" charset="0"/>
              </a:rPr>
              <a:t>Glassware and sharp needles, lancets, blades, broken ampoules, test tubes are hazardous.</a:t>
            </a:r>
          </a:p>
          <a:p>
            <a:pPr algn="just">
              <a:lnSpc>
                <a:spcPct val="200000"/>
              </a:lnSpc>
              <a:buFont typeface="Wingdings" pitchFamily="2" charset="2"/>
              <a:buBlip>
                <a:blip r:embed="rId2"/>
              </a:buBlip>
            </a:pPr>
            <a:r>
              <a:rPr lang="en-US" sz="2400" dirty="0">
                <a:effectLst/>
                <a:latin typeface="Times New Roman" pitchFamily="18" charset="0"/>
              </a:rPr>
              <a:t>Cuts, scratches, abrasions are potential locations for infections.</a:t>
            </a:r>
          </a:p>
          <a:p>
            <a:pPr algn="just">
              <a:lnSpc>
                <a:spcPct val="200000"/>
              </a:lnSpc>
              <a:buFont typeface="Wingdings" pitchFamily="2" charset="2"/>
              <a:buBlip>
                <a:blip r:embed="rId2"/>
              </a:buBlip>
            </a:pPr>
            <a:r>
              <a:rPr lang="en-US" sz="2400" dirty="0">
                <a:effectLst/>
                <a:latin typeface="Times New Roman" pitchFamily="18" charset="0"/>
              </a:rPr>
              <a:t>Effects: cause injury, infections</a:t>
            </a:r>
          </a:p>
        </p:txBody>
      </p:sp>
      <p:sp>
        <p:nvSpPr>
          <p:cNvPr id="5" name="Date Placeholder 4"/>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rrowheads="1"/>
          </p:cNvSpPr>
          <p:nvPr>
            <p:ph type="title"/>
          </p:nvPr>
        </p:nvSpPr>
        <p:spPr/>
        <p:txBody>
          <a:bodyPr/>
          <a:lstStyle/>
          <a:p>
            <a:r>
              <a:rPr lang="en-US" sz="3200" b="1" dirty="0" smtClean="0">
                <a:effectLst/>
                <a:latin typeface="Times New Roman" pitchFamily="18" charset="0"/>
              </a:rPr>
              <a:t>RADIATION</a:t>
            </a:r>
            <a:endParaRPr lang="en-US" sz="3200" b="1" dirty="0">
              <a:effectLst/>
              <a:latin typeface="Times New Roman" pitchFamily="18" charset="0"/>
            </a:endParaRPr>
          </a:p>
        </p:txBody>
      </p:sp>
      <p:sp>
        <p:nvSpPr>
          <p:cNvPr id="135171" name="Rectangle 3"/>
          <p:cNvSpPr>
            <a:spLocks noGrp="1" noChangeArrowheads="1"/>
          </p:cNvSpPr>
          <p:nvPr>
            <p:ph type="body" idx="1"/>
          </p:nvPr>
        </p:nvSpPr>
        <p:spPr/>
        <p:txBody>
          <a:bodyPr/>
          <a:lstStyle/>
          <a:p>
            <a:pPr marL="0" indent="0" algn="just">
              <a:lnSpc>
                <a:spcPct val="165000"/>
              </a:lnSpc>
              <a:buNone/>
            </a:pPr>
            <a:r>
              <a:rPr lang="en-US" sz="2400" b="1" u="sng" dirty="0">
                <a:effectLst/>
                <a:latin typeface="Times New Roman" pitchFamily="18" charset="0"/>
              </a:rPr>
              <a:t>Clinical features of radiation toxicity:</a:t>
            </a:r>
          </a:p>
          <a:p>
            <a:pPr algn="just">
              <a:lnSpc>
                <a:spcPct val="165000"/>
              </a:lnSpc>
              <a:buFont typeface="Wingdings" pitchFamily="2" charset="2"/>
              <a:buBlip>
                <a:blip r:embed="rId2"/>
              </a:buBlip>
            </a:pPr>
            <a:r>
              <a:rPr lang="en-US" sz="2400" dirty="0">
                <a:effectLst/>
                <a:latin typeface="Times New Roman" pitchFamily="18" charset="0"/>
              </a:rPr>
              <a:t>Excessive exposure may cause skin </a:t>
            </a:r>
            <a:r>
              <a:rPr lang="en-US" sz="2400" dirty="0" err="1" smtClean="0">
                <a:effectLst/>
                <a:latin typeface="Times New Roman" pitchFamily="18" charset="0"/>
              </a:rPr>
              <a:t>erythema</a:t>
            </a:r>
            <a:r>
              <a:rPr lang="en-US" sz="2400" dirty="0" smtClean="0">
                <a:effectLst/>
                <a:latin typeface="Times New Roman" pitchFamily="18" charset="0"/>
              </a:rPr>
              <a:t> reddening of skin.</a:t>
            </a:r>
            <a:endParaRPr lang="en-US" sz="2400" dirty="0">
              <a:effectLst/>
              <a:latin typeface="Times New Roman" pitchFamily="18" charset="0"/>
            </a:endParaRPr>
          </a:p>
          <a:p>
            <a:pPr algn="just">
              <a:lnSpc>
                <a:spcPct val="165000"/>
              </a:lnSpc>
              <a:buFont typeface="Wingdings" pitchFamily="2" charset="2"/>
              <a:buBlip>
                <a:blip r:embed="rId2"/>
              </a:buBlip>
            </a:pPr>
            <a:r>
              <a:rPr lang="en-US" sz="2400" dirty="0">
                <a:effectLst/>
                <a:latin typeface="Times New Roman" pitchFamily="18" charset="0"/>
              </a:rPr>
              <a:t>Ulceration of operators fingers</a:t>
            </a:r>
          </a:p>
          <a:p>
            <a:pPr algn="just">
              <a:lnSpc>
                <a:spcPct val="165000"/>
              </a:lnSpc>
              <a:buFont typeface="Wingdings" pitchFamily="2" charset="2"/>
              <a:buBlip>
                <a:blip r:embed="rId2"/>
              </a:buBlip>
            </a:pPr>
            <a:r>
              <a:rPr lang="en-US" sz="2400" dirty="0">
                <a:effectLst/>
                <a:latin typeface="Times New Roman" pitchFamily="18" charset="0"/>
              </a:rPr>
              <a:t>Changes in the blood producing organs and cell </a:t>
            </a:r>
            <a:r>
              <a:rPr lang="en-US" sz="2400" dirty="0" smtClean="0">
                <a:effectLst/>
                <a:latin typeface="Times New Roman" pitchFamily="18" charset="0"/>
              </a:rPr>
              <a:t>structure</a:t>
            </a:r>
          </a:p>
        </p:txBody>
      </p:sp>
      <p:sp>
        <p:nvSpPr>
          <p:cNvPr id="5" name="Date Placeholder 4"/>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B6F15528-21DE-4FAA-801E-634DDDAF4B2B}" type="slidenum">
              <a:rPr lang="en-US" smtClean="0"/>
              <a:pPr/>
              <a:t>18</a:t>
            </a:fld>
            <a:endParaRPr lang="en-US"/>
          </a:p>
        </p:txBody>
      </p:sp>
      <p:pic>
        <p:nvPicPr>
          <p:cNvPr id="5122" name="Picture 2" descr="Image result for radiation protection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1" y="52387"/>
            <a:ext cx="2286000" cy="2543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rrowheads="1"/>
          </p:cNvSpPr>
          <p:nvPr>
            <p:ph type="title"/>
          </p:nvPr>
        </p:nvSpPr>
        <p:spPr>
          <a:xfrm>
            <a:off x="0" y="152400"/>
            <a:ext cx="6019800" cy="990600"/>
          </a:xfrm>
        </p:spPr>
        <p:txBody>
          <a:bodyPr/>
          <a:lstStyle/>
          <a:p>
            <a:pPr algn="ctr"/>
            <a:r>
              <a:rPr lang="en-US" sz="3200" b="1" dirty="0">
                <a:effectLst/>
                <a:latin typeface="Times New Roman" pitchFamily="18" charset="0"/>
              </a:rPr>
              <a:t>Radiation </a:t>
            </a:r>
            <a:r>
              <a:rPr lang="en-US" sz="3200" b="1" dirty="0" smtClean="0">
                <a:effectLst/>
                <a:latin typeface="Times New Roman" pitchFamily="18" charset="0"/>
              </a:rPr>
              <a:t>Protection and </a:t>
            </a:r>
            <a:r>
              <a:rPr lang="en-US" sz="3200" b="1" dirty="0">
                <a:effectLst/>
                <a:latin typeface="Times New Roman" pitchFamily="18" charset="0"/>
              </a:rPr>
              <a:t>safety</a:t>
            </a:r>
          </a:p>
        </p:txBody>
      </p:sp>
      <p:sp>
        <p:nvSpPr>
          <p:cNvPr id="134147" name="Rectangle 3"/>
          <p:cNvSpPr>
            <a:spLocks noGrp="1" noChangeArrowheads="1"/>
          </p:cNvSpPr>
          <p:nvPr>
            <p:ph type="body" idx="1"/>
          </p:nvPr>
        </p:nvSpPr>
        <p:spPr/>
        <p:txBody>
          <a:bodyPr/>
          <a:lstStyle/>
          <a:p>
            <a:pPr algn="just">
              <a:lnSpc>
                <a:spcPct val="190000"/>
              </a:lnSpc>
              <a:buFont typeface="Wingdings" pitchFamily="2" charset="2"/>
              <a:buBlip>
                <a:blip r:embed="rId2"/>
              </a:buBlip>
            </a:pPr>
            <a:endParaRPr lang="en-US" sz="2400" dirty="0">
              <a:effectLst/>
              <a:latin typeface="Times New Roman" pitchFamily="18" charset="0"/>
            </a:endParaRPr>
          </a:p>
        </p:txBody>
      </p:sp>
      <p:sp>
        <p:nvSpPr>
          <p:cNvPr id="5" name="Date Placeholder 4"/>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B6F15528-21DE-4FAA-801E-634DDDAF4B2B}" type="slidenum">
              <a:rPr lang="en-US" smtClean="0"/>
              <a:pPr/>
              <a:t>19</a:t>
            </a:fld>
            <a:endParaRPr lang="en-US"/>
          </a:p>
        </p:txBody>
      </p:sp>
      <p:pic>
        <p:nvPicPr>
          <p:cNvPr id="4098" name="Picture 2" descr="http://image.slidesharecdn.com/radiationprotection-140804121423-phpapp01/95/radiation-protection-18-638.jpg?cb=14591931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47800"/>
            <a:ext cx="7239000" cy="54349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Image result for radiation protection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28600"/>
            <a:ext cx="2514600"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381000" y="0"/>
            <a:ext cx="8229600" cy="6477000"/>
          </a:xfrm>
        </p:spPr>
        <p:txBody>
          <a:bodyPr>
            <a:normAutofit/>
          </a:bodyPr>
          <a:lstStyle/>
          <a:p>
            <a:endParaRPr lang="en-US" sz="4800" dirty="0" smtClean="0"/>
          </a:p>
          <a:p>
            <a:endParaRPr lang="en-US" sz="4800" dirty="0" smtClean="0"/>
          </a:p>
          <a:p>
            <a:pPr>
              <a:buNone/>
            </a:pPr>
            <a:endParaRPr lang="en-US" sz="4800" dirty="0" smtClean="0"/>
          </a:p>
          <a:p>
            <a:endParaRPr lang="en-US" sz="4800" dirty="0"/>
          </a:p>
        </p:txBody>
      </p:sp>
      <p:pic>
        <p:nvPicPr>
          <p:cNvPr id="4" name="Picture 3" descr="images (6).jpg"/>
          <p:cNvPicPr>
            <a:picLocks noChangeAspect="1"/>
          </p:cNvPicPr>
          <p:nvPr/>
        </p:nvPicPr>
        <p:blipFill>
          <a:blip r:embed="rId2"/>
          <a:stretch>
            <a:fillRect/>
          </a:stretch>
        </p:blipFill>
        <p:spPr>
          <a:xfrm>
            <a:off x="3124200" y="2133600"/>
            <a:ext cx="3276600" cy="2743200"/>
          </a:xfrm>
          <a:prstGeom prst="rect">
            <a:avLst/>
          </a:prstGeom>
        </p:spPr>
      </p:pic>
      <p:pic>
        <p:nvPicPr>
          <p:cNvPr id="5" name="Picture 4" descr="images (8).jpg"/>
          <p:cNvPicPr>
            <a:picLocks noChangeAspect="1"/>
          </p:cNvPicPr>
          <p:nvPr/>
        </p:nvPicPr>
        <p:blipFill>
          <a:blip r:embed="rId3"/>
          <a:stretch>
            <a:fillRect/>
          </a:stretch>
        </p:blipFill>
        <p:spPr>
          <a:xfrm>
            <a:off x="3048000" y="5181600"/>
            <a:ext cx="3276600" cy="1447800"/>
          </a:xfrm>
          <a:prstGeom prst="rect">
            <a:avLst/>
          </a:prstGeom>
        </p:spPr>
      </p:pic>
      <p:pic>
        <p:nvPicPr>
          <p:cNvPr id="6" name="Picture 5" descr="danger-sign.jpg"/>
          <p:cNvPicPr>
            <a:picLocks noChangeAspect="1"/>
          </p:cNvPicPr>
          <p:nvPr/>
        </p:nvPicPr>
        <p:blipFill>
          <a:blip r:embed="rId4"/>
          <a:stretch>
            <a:fillRect/>
          </a:stretch>
        </p:blipFill>
        <p:spPr>
          <a:xfrm rot="20528311">
            <a:off x="336812" y="1250382"/>
            <a:ext cx="2514600" cy="2590800"/>
          </a:xfrm>
          <a:prstGeom prst="rect">
            <a:avLst/>
          </a:prstGeom>
        </p:spPr>
      </p:pic>
      <p:pic>
        <p:nvPicPr>
          <p:cNvPr id="7" name="Picture 6" descr="download (12).jpg"/>
          <p:cNvPicPr>
            <a:picLocks noChangeAspect="1"/>
          </p:cNvPicPr>
          <p:nvPr/>
        </p:nvPicPr>
        <p:blipFill>
          <a:blip r:embed="rId5"/>
          <a:stretch>
            <a:fillRect/>
          </a:stretch>
        </p:blipFill>
        <p:spPr>
          <a:xfrm rot="763670">
            <a:off x="7173557" y="1123297"/>
            <a:ext cx="1714500" cy="2514600"/>
          </a:xfrm>
          <a:prstGeom prst="rect">
            <a:avLst/>
          </a:prstGeom>
        </p:spPr>
      </p:pic>
      <p:pic>
        <p:nvPicPr>
          <p:cNvPr id="8" name="Picture 7" descr="images (13).jpg"/>
          <p:cNvPicPr>
            <a:picLocks noChangeAspect="1"/>
          </p:cNvPicPr>
          <p:nvPr/>
        </p:nvPicPr>
        <p:blipFill>
          <a:blip r:embed="rId6"/>
          <a:stretch>
            <a:fillRect/>
          </a:stretch>
        </p:blipFill>
        <p:spPr>
          <a:xfrm rot="20021060">
            <a:off x="6642365" y="4113934"/>
            <a:ext cx="2141181" cy="1823239"/>
          </a:xfrm>
          <a:prstGeom prst="rect">
            <a:avLst/>
          </a:prstGeom>
        </p:spPr>
      </p:pic>
      <p:pic>
        <p:nvPicPr>
          <p:cNvPr id="10" name="Picture 9" descr="images (12).jpg"/>
          <p:cNvPicPr>
            <a:picLocks noChangeAspect="1"/>
          </p:cNvPicPr>
          <p:nvPr/>
        </p:nvPicPr>
        <p:blipFill>
          <a:blip r:embed="rId7"/>
          <a:stretch>
            <a:fillRect/>
          </a:stretch>
        </p:blipFill>
        <p:spPr>
          <a:xfrm rot="20245571">
            <a:off x="298713" y="4146879"/>
            <a:ext cx="2590800" cy="1739807"/>
          </a:xfrm>
          <a:prstGeom prst="rect">
            <a:avLst/>
          </a:prstGeom>
        </p:spPr>
      </p:pic>
      <p:sp>
        <p:nvSpPr>
          <p:cNvPr id="13" name="Rectangle 12"/>
          <p:cNvSpPr/>
          <p:nvPr/>
        </p:nvSpPr>
        <p:spPr>
          <a:xfrm>
            <a:off x="-121171" y="381000"/>
            <a:ext cx="9820998"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cap="none" spc="50" dirty="0" smtClean="0">
                <a:ln w="11430"/>
                <a:solidFill>
                  <a:srgbClr val="FF0000"/>
                </a:solidFill>
                <a:effectLst>
                  <a:outerShdw blurRad="76200" dist="50800" dir="5400000" algn="tl" rotWithShape="0">
                    <a:srgbClr val="000000">
                      <a:alpha val="65000"/>
                    </a:srgbClr>
                  </a:outerShdw>
                </a:effectLst>
                <a:latin typeface="Bookman Old Style" pitchFamily="18" charset="0"/>
              </a:rPr>
              <a:t>OCCUPATIONAL HAZARDS </a:t>
            </a:r>
            <a:r>
              <a:rPr lang="en-US" sz="4800" b="1" spc="50" dirty="0">
                <a:ln w="11430"/>
                <a:solidFill>
                  <a:srgbClr val="FF0000"/>
                </a:solidFill>
                <a:effectLst>
                  <a:outerShdw blurRad="76200" dist="50800" dir="5400000" algn="tl" rotWithShape="0">
                    <a:srgbClr val="000000">
                      <a:alpha val="65000"/>
                    </a:srgbClr>
                  </a:outerShdw>
                </a:effectLst>
                <a:latin typeface="Bookman Old Style" pitchFamily="18" charset="0"/>
              </a:rPr>
              <a:t> </a:t>
            </a:r>
            <a:r>
              <a:rPr lang="en-US" sz="4800" b="1" cap="none" spc="50" dirty="0" smtClean="0">
                <a:ln w="11430"/>
                <a:solidFill>
                  <a:srgbClr val="FF0000"/>
                </a:solidFill>
                <a:effectLst>
                  <a:outerShdw blurRad="76200" dist="50800" dir="5400000" algn="tl" rotWithShape="0">
                    <a:srgbClr val="000000">
                      <a:alpha val="65000"/>
                    </a:srgbClr>
                  </a:outerShdw>
                </a:effectLst>
                <a:latin typeface="Bookman Old Style" pitchFamily="18" charset="0"/>
              </a:rPr>
              <a:t>IN DENTISTRY</a:t>
            </a:r>
            <a:endParaRPr lang="en-US" sz="4800" b="1" cap="none" spc="50" dirty="0">
              <a:ln w="11430"/>
              <a:solidFill>
                <a:srgbClr val="FF0000"/>
              </a:solidFill>
              <a:effectLst>
                <a:outerShdw blurRad="76200" dist="50800" dir="5400000" algn="tl" rotWithShape="0">
                  <a:srgbClr val="000000">
                    <a:alpha val="65000"/>
                  </a:srgbClr>
                </a:outerShdw>
              </a:effectLst>
              <a:latin typeface="Bookman Old Style" pitchFamily="18" charset="0"/>
            </a:endParaRPr>
          </a:p>
        </p:txBody>
      </p:sp>
    </p:spTree>
    <p:extLst>
      <p:ext uri="{BB962C8B-B14F-4D97-AF65-F5344CB8AC3E}">
        <p14:creationId xmlns:p14="http://schemas.microsoft.com/office/powerpoint/2010/main" val="13353773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rrowheads="1"/>
          </p:cNvSpPr>
          <p:nvPr>
            <p:ph type="title"/>
          </p:nvPr>
        </p:nvSpPr>
        <p:spPr/>
        <p:txBody>
          <a:bodyPr/>
          <a:lstStyle/>
          <a:p>
            <a:r>
              <a:rPr lang="en-US" sz="3200">
                <a:effectLst/>
                <a:latin typeface="Times New Roman" pitchFamily="18" charset="0"/>
              </a:rPr>
              <a:t>Preventive measures</a:t>
            </a:r>
          </a:p>
        </p:txBody>
      </p:sp>
      <p:sp>
        <p:nvSpPr>
          <p:cNvPr id="136195" name="Rectangle 3"/>
          <p:cNvSpPr>
            <a:spLocks noGrp="1" noChangeArrowheads="1"/>
          </p:cNvSpPr>
          <p:nvPr>
            <p:ph type="body" idx="1"/>
          </p:nvPr>
        </p:nvSpPr>
        <p:spPr>
          <a:xfrm>
            <a:off x="457200" y="1219200"/>
            <a:ext cx="8229600" cy="4572000"/>
          </a:xfrm>
        </p:spPr>
        <p:txBody>
          <a:bodyPr>
            <a:normAutofit fontScale="85000" lnSpcReduction="20000"/>
          </a:bodyPr>
          <a:lstStyle/>
          <a:p>
            <a:pPr marL="609600" indent="-609600" algn="just">
              <a:lnSpc>
                <a:spcPct val="165000"/>
              </a:lnSpc>
              <a:buFont typeface="Wingdings" pitchFamily="2" charset="2"/>
              <a:buBlip>
                <a:blip r:embed="rId2"/>
              </a:buBlip>
            </a:pPr>
            <a:r>
              <a:rPr lang="en-US" sz="2400" dirty="0">
                <a:effectLst/>
                <a:latin typeface="Times New Roman" pitchFamily="18" charset="0"/>
              </a:rPr>
              <a:t>The basic methods to reduce occupational exposure include:</a:t>
            </a:r>
          </a:p>
          <a:p>
            <a:pPr marL="609600" indent="-609600" algn="just">
              <a:lnSpc>
                <a:spcPct val="165000"/>
              </a:lnSpc>
              <a:buFont typeface="Wingdings" pitchFamily="2" charset="2"/>
              <a:buAutoNum type="arabicPeriod"/>
            </a:pPr>
            <a:r>
              <a:rPr lang="en-US" sz="2400" dirty="0">
                <a:effectLst/>
                <a:latin typeface="Times New Roman" pitchFamily="18" charset="0"/>
              </a:rPr>
              <a:t>Position and distance rule: operator should stand at least 6 feet at an angle between 90 and 135 degree to the primary beam.</a:t>
            </a:r>
          </a:p>
          <a:p>
            <a:pPr marL="609600" indent="-609600" algn="just">
              <a:lnSpc>
                <a:spcPct val="165000"/>
              </a:lnSpc>
              <a:buFont typeface="Wingdings" pitchFamily="2" charset="2"/>
              <a:buAutoNum type="arabicPeriod"/>
            </a:pPr>
            <a:r>
              <a:rPr lang="en-US" sz="2400" dirty="0">
                <a:effectLst/>
                <a:latin typeface="Times New Roman" pitchFamily="18" charset="0"/>
              </a:rPr>
              <a:t>Operator should never hold the film in place.</a:t>
            </a:r>
          </a:p>
          <a:p>
            <a:pPr marL="609600" indent="-609600" algn="just">
              <a:lnSpc>
                <a:spcPct val="165000"/>
              </a:lnSpc>
              <a:buFont typeface="Wingdings" pitchFamily="2" charset="2"/>
              <a:buAutoNum type="arabicPeriod"/>
            </a:pPr>
            <a:r>
              <a:rPr lang="en-US" sz="2400" dirty="0">
                <a:effectLst/>
                <a:latin typeface="Times New Roman" pitchFamily="18" charset="0"/>
              </a:rPr>
              <a:t>Never hold the radiographic tube during </a:t>
            </a:r>
            <a:r>
              <a:rPr lang="en-US" sz="2400" dirty="0" smtClean="0">
                <a:effectLst/>
                <a:latin typeface="Times New Roman" pitchFamily="18" charset="0"/>
              </a:rPr>
              <a:t>exposure</a:t>
            </a:r>
          </a:p>
          <a:p>
            <a:pPr marL="609600" indent="-609600" algn="just">
              <a:lnSpc>
                <a:spcPct val="165000"/>
              </a:lnSpc>
              <a:buFont typeface="Wingdings" pitchFamily="2" charset="2"/>
              <a:buAutoNum type="arabicPeriod"/>
            </a:pPr>
            <a:r>
              <a:rPr lang="en-US" sz="2400" dirty="0">
                <a:latin typeface="Times New Roman" pitchFamily="18" charset="0"/>
              </a:rPr>
              <a:t>Use of </a:t>
            </a:r>
            <a:r>
              <a:rPr lang="en-US" sz="2400" dirty="0" err="1">
                <a:latin typeface="Times New Roman" pitchFamily="18" charset="0"/>
              </a:rPr>
              <a:t>thermoluminescent</a:t>
            </a:r>
            <a:r>
              <a:rPr lang="en-US" sz="2400" dirty="0">
                <a:latin typeface="Times New Roman" pitchFamily="18" charset="0"/>
              </a:rPr>
              <a:t> dosimeter or film badge to monitor dental personnel ensures that safety rules are being </a:t>
            </a:r>
            <a:r>
              <a:rPr lang="en-US" sz="2400" dirty="0" smtClean="0">
                <a:latin typeface="Times New Roman" pitchFamily="18" charset="0"/>
              </a:rPr>
              <a:t>followed.</a:t>
            </a:r>
          </a:p>
          <a:p>
            <a:pPr marL="609600" indent="-609600" algn="just">
              <a:lnSpc>
                <a:spcPct val="165000"/>
              </a:lnSpc>
              <a:buFont typeface="Wingdings" pitchFamily="2" charset="2"/>
              <a:buAutoNum type="arabicPeriod"/>
            </a:pPr>
            <a:r>
              <a:rPr lang="en-US" sz="2100" b="1" dirty="0" smtClean="0">
                <a:latin typeface="Times New Roman" pitchFamily="18" charset="0"/>
              </a:rPr>
              <a:t>Lead Barrier</a:t>
            </a:r>
          </a:p>
          <a:p>
            <a:pPr marL="609600" indent="-609600" algn="just">
              <a:lnSpc>
                <a:spcPct val="165000"/>
              </a:lnSpc>
              <a:buFont typeface="Wingdings" pitchFamily="2" charset="2"/>
              <a:buAutoNum type="arabicPeriod"/>
            </a:pPr>
            <a:r>
              <a:rPr lang="en-US" sz="2100" b="1" dirty="0" smtClean="0">
                <a:latin typeface="Times New Roman" pitchFamily="18" charset="0"/>
              </a:rPr>
              <a:t>ALARA PRINCPLE</a:t>
            </a:r>
          </a:p>
          <a:p>
            <a:pPr marL="609600" indent="-609600" algn="just">
              <a:lnSpc>
                <a:spcPct val="165000"/>
              </a:lnSpc>
              <a:buFont typeface="Wingdings" pitchFamily="2" charset="2"/>
              <a:buAutoNum type="arabicPeriod"/>
            </a:pPr>
            <a:endParaRPr lang="en-US" sz="2100" b="1" dirty="0" smtClean="0">
              <a:latin typeface="Times New Roman" pitchFamily="18" charset="0"/>
            </a:endParaRPr>
          </a:p>
          <a:p>
            <a:pPr marL="609600" indent="-609600" algn="just">
              <a:lnSpc>
                <a:spcPct val="165000"/>
              </a:lnSpc>
              <a:buFont typeface="Wingdings" pitchFamily="2" charset="2"/>
              <a:buAutoNum type="arabicPeriod"/>
            </a:pPr>
            <a:endParaRPr lang="en-US" sz="2400" dirty="0" smtClean="0">
              <a:latin typeface="Times New Roman" pitchFamily="18" charset="0"/>
            </a:endParaRPr>
          </a:p>
          <a:p>
            <a:pPr marL="609600" indent="-609600" algn="just">
              <a:lnSpc>
                <a:spcPct val="165000"/>
              </a:lnSpc>
              <a:buFont typeface="Wingdings" pitchFamily="2" charset="2"/>
              <a:buAutoNum type="arabicPeriod"/>
            </a:pPr>
            <a:endParaRPr lang="en-US" sz="2400" dirty="0">
              <a:latin typeface="Times New Roman" pitchFamily="18" charset="0"/>
            </a:endParaRPr>
          </a:p>
          <a:p>
            <a:pPr marL="609600" indent="-609600" algn="just">
              <a:lnSpc>
                <a:spcPct val="165000"/>
              </a:lnSpc>
              <a:buFont typeface="Wingdings" pitchFamily="2" charset="2"/>
              <a:buAutoNum type="arabicPeriod"/>
            </a:pPr>
            <a:endParaRPr lang="en-US" sz="2400" dirty="0" smtClean="0">
              <a:effectLst/>
              <a:latin typeface="Times New Roman" pitchFamily="18" charset="0"/>
            </a:endParaRPr>
          </a:p>
          <a:p>
            <a:pPr marL="609600" indent="-609600" algn="just">
              <a:lnSpc>
                <a:spcPct val="165000"/>
              </a:lnSpc>
              <a:buFont typeface="Wingdings" pitchFamily="2" charset="2"/>
              <a:buAutoNum type="arabicPeriod"/>
            </a:pPr>
            <a:endParaRPr lang="en-US" sz="2400" dirty="0" smtClean="0">
              <a:effectLst/>
              <a:latin typeface="Times New Roman" pitchFamily="18" charset="0"/>
            </a:endParaRPr>
          </a:p>
          <a:p>
            <a:pPr marL="609600" indent="-609600" algn="just">
              <a:lnSpc>
                <a:spcPct val="165000"/>
              </a:lnSpc>
              <a:buFont typeface="Wingdings" pitchFamily="2" charset="2"/>
              <a:buAutoNum type="arabicPeriod"/>
            </a:pPr>
            <a:endParaRPr lang="en-US" sz="2400" dirty="0">
              <a:effectLst/>
              <a:latin typeface="Times New Roman" pitchFamily="18" charset="0"/>
            </a:endParaRPr>
          </a:p>
        </p:txBody>
      </p:sp>
      <p:sp>
        <p:nvSpPr>
          <p:cNvPr id="5" name="Date Placeholder 4"/>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a:xfrm>
            <a:off x="307975" y="160338"/>
            <a:ext cx="8458073" cy="1058862"/>
          </a:xfrm>
        </p:spPr>
        <p:txBody>
          <a:bodyPr/>
          <a:lstStyle/>
          <a:p>
            <a:r>
              <a:rPr lang="en-US" sz="3200" b="1" dirty="0">
                <a:solidFill>
                  <a:schemeClr val="accent2">
                    <a:lumMod val="50000"/>
                  </a:schemeClr>
                </a:solidFill>
                <a:effectLst/>
                <a:latin typeface="Times New Roman" pitchFamily="18" charset="0"/>
              </a:rPr>
              <a:t>CHEMICAL HAZARDS</a:t>
            </a:r>
          </a:p>
        </p:txBody>
      </p:sp>
      <p:sp>
        <p:nvSpPr>
          <p:cNvPr id="73731" name="Rectangle 3"/>
          <p:cNvSpPr>
            <a:spLocks noGrp="1" noChangeArrowheads="1"/>
          </p:cNvSpPr>
          <p:nvPr>
            <p:ph type="body" idx="1"/>
          </p:nvPr>
        </p:nvSpPr>
        <p:spPr>
          <a:xfrm>
            <a:off x="-14748" y="1752600"/>
            <a:ext cx="8153400" cy="4495800"/>
          </a:xfrm>
        </p:spPr>
        <p:txBody>
          <a:bodyPr>
            <a:normAutofit fontScale="92500" lnSpcReduction="10000"/>
          </a:bodyPr>
          <a:lstStyle/>
          <a:p>
            <a:pPr marL="609600" indent="-609600" algn="just">
              <a:lnSpc>
                <a:spcPct val="175000"/>
              </a:lnSpc>
              <a:buFont typeface="Wingdings" pitchFamily="2" charset="2"/>
              <a:buBlip>
                <a:blip r:embed="rId2"/>
              </a:buBlip>
            </a:pPr>
            <a:r>
              <a:rPr lang="en-US" sz="2400" dirty="0">
                <a:effectLst/>
                <a:latin typeface="Times New Roman" pitchFamily="18" charset="0"/>
              </a:rPr>
              <a:t>Dentists are exposed to various types of chemicals that are hazardous while providing care.</a:t>
            </a:r>
          </a:p>
          <a:p>
            <a:pPr marL="609600" indent="-609600" algn="just">
              <a:lnSpc>
                <a:spcPct val="175000"/>
              </a:lnSpc>
              <a:buFont typeface="Wingdings" pitchFamily="2" charset="2"/>
              <a:buBlip>
                <a:blip r:embed="rId2"/>
              </a:buBlip>
            </a:pPr>
            <a:r>
              <a:rPr lang="en-US" sz="2400" dirty="0">
                <a:effectLst/>
                <a:latin typeface="Times New Roman" pitchFamily="18" charset="0"/>
              </a:rPr>
              <a:t>These chemicals act in three ways:</a:t>
            </a:r>
          </a:p>
          <a:p>
            <a:pPr marL="929640" lvl="1" indent="-609600" algn="just">
              <a:lnSpc>
                <a:spcPct val="175000"/>
              </a:lnSpc>
              <a:buFont typeface="Wingdings" pitchFamily="2" charset="2"/>
              <a:buAutoNum type="arabicPeriod"/>
            </a:pPr>
            <a:r>
              <a:rPr lang="en-US" sz="3200" b="1" dirty="0">
                <a:solidFill>
                  <a:srgbClr val="FF0000"/>
                </a:solidFill>
                <a:effectLst/>
                <a:latin typeface="Times New Roman" pitchFamily="18" charset="0"/>
              </a:rPr>
              <a:t>Local action</a:t>
            </a:r>
          </a:p>
          <a:p>
            <a:pPr marL="929640" lvl="1" indent="-609600" algn="just">
              <a:lnSpc>
                <a:spcPct val="175000"/>
              </a:lnSpc>
              <a:buFont typeface="Wingdings" pitchFamily="2" charset="2"/>
              <a:buAutoNum type="arabicPeriod"/>
            </a:pPr>
            <a:r>
              <a:rPr lang="en-US" sz="3200" b="1" dirty="0">
                <a:solidFill>
                  <a:srgbClr val="FF0000"/>
                </a:solidFill>
                <a:effectLst/>
                <a:latin typeface="Times New Roman" pitchFamily="18" charset="0"/>
              </a:rPr>
              <a:t>Inhalation </a:t>
            </a:r>
          </a:p>
          <a:p>
            <a:pPr marL="929640" lvl="1" indent="-609600" algn="just">
              <a:lnSpc>
                <a:spcPct val="175000"/>
              </a:lnSpc>
              <a:buFont typeface="Wingdings" pitchFamily="2" charset="2"/>
              <a:buAutoNum type="arabicPeriod"/>
            </a:pPr>
            <a:r>
              <a:rPr lang="en-US" sz="3200" b="1" dirty="0">
                <a:solidFill>
                  <a:srgbClr val="FF0000"/>
                </a:solidFill>
                <a:effectLst/>
                <a:latin typeface="Times New Roman" pitchFamily="18" charset="0"/>
              </a:rPr>
              <a:t>Ingestion </a:t>
            </a:r>
          </a:p>
        </p:txBody>
      </p:sp>
      <p:sp>
        <p:nvSpPr>
          <p:cNvPr id="5" name="Date Placeholder 4"/>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B6F15528-21DE-4FAA-801E-634DDDAF4B2B}" type="slidenum">
              <a:rPr lang="en-US" smtClean="0"/>
              <a:pPr/>
              <a:t>21</a:t>
            </a:fld>
            <a:endParaRPr lang="en-US"/>
          </a:p>
        </p:txBody>
      </p:sp>
      <p:pic>
        <p:nvPicPr>
          <p:cNvPr id="9" name="Picture 8" descr="download (12).jpg"/>
          <p:cNvPicPr>
            <a:picLocks noChangeAspect="1"/>
          </p:cNvPicPr>
          <p:nvPr/>
        </p:nvPicPr>
        <p:blipFill>
          <a:blip r:embed="rId3"/>
          <a:stretch>
            <a:fillRect/>
          </a:stretch>
        </p:blipFill>
        <p:spPr>
          <a:xfrm>
            <a:off x="6019800" y="76200"/>
            <a:ext cx="3071709" cy="1954724"/>
          </a:xfrm>
          <a:prstGeom prst="rect">
            <a:avLst/>
          </a:prstGeom>
        </p:spPr>
      </p:pic>
      <p:sp>
        <p:nvSpPr>
          <p:cNvPr id="2" name="AutoShape 2" descr="Image result for CHEMICAL HAZAR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4234" t="4281" r="17026"/>
          <a:stretch/>
        </p:blipFill>
        <p:spPr bwMode="auto">
          <a:xfrm>
            <a:off x="3886200" y="3429000"/>
            <a:ext cx="5218663"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p:txBody>
          <a:bodyPr/>
          <a:lstStyle/>
          <a:p>
            <a:r>
              <a:rPr lang="en-US" sz="3200" b="1" dirty="0" smtClean="0">
                <a:solidFill>
                  <a:schemeClr val="accent4">
                    <a:lumMod val="50000"/>
                  </a:schemeClr>
                </a:solidFill>
                <a:latin typeface="Times New Roman" pitchFamily="18" charset="0"/>
              </a:rPr>
              <a:t>Mercury</a:t>
            </a:r>
            <a:endParaRPr lang="en-US" sz="3200" b="1" dirty="0">
              <a:solidFill>
                <a:schemeClr val="accent4">
                  <a:lumMod val="50000"/>
                </a:schemeClr>
              </a:solidFill>
              <a:effectLst/>
              <a:latin typeface="Times New Roman" pitchFamily="18" charset="0"/>
            </a:endParaRPr>
          </a:p>
        </p:txBody>
      </p:sp>
      <p:sp>
        <p:nvSpPr>
          <p:cNvPr id="74755" name="Rectangle 3"/>
          <p:cNvSpPr>
            <a:spLocks noGrp="1" noChangeArrowheads="1"/>
          </p:cNvSpPr>
          <p:nvPr>
            <p:ph type="body" idx="1"/>
          </p:nvPr>
        </p:nvSpPr>
        <p:spPr>
          <a:xfrm>
            <a:off x="-14748" y="1790998"/>
            <a:ext cx="8153400" cy="4495800"/>
          </a:xfrm>
        </p:spPr>
        <p:txBody>
          <a:bodyPr>
            <a:normAutofit/>
          </a:bodyPr>
          <a:lstStyle/>
          <a:p>
            <a:pPr marL="609600" indent="-609600">
              <a:buBlip>
                <a:blip r:embed="rId2"/>
              </a:buBlip>
            </a:pPr>
            <a:r>
              <a:rPr lang="en-US" sz="2400" b="1" u="sng" dirty="0">
                <a:effectLst/>
                <a:latin typeface="Times New Roman" pitchFamily="18" charset="0"/>
              </a:rPr>
              <a:t>Mercury</a:t>
            </a:r>
            <a:r>
              <a:rPr lang="en-US" sz="2400" dirty="0">
                <a:effectLst/>
                <a:latin typeface="Times New Roman" pitchFamily="18" charset="0"/>
              </a:rPr>
              <a:t> is </a:t>
            </a:r>
            <a:r>
              <a:rPr lang="en-US" sz="2400" dirty="0" smtClean="0">
                <a:effectLst/>
                <a:latin typeface="Times New Roman" pitchFamily="18" charset="0"/>
              </a:rPr>
              <a:t>hazardous- </a:t>
            </a:r>
            <a:r>
              <a:rPr lang="en-US" sz="2400" dirty="0" smtClean="0">
                <a:latin typeface="Times New Roman" pitchFamily="18" charset="0"/>
              </a:rPr>
              <a:t>Dental personnel</a:t>
            </a:r>
          </a:p>
          <a:p>
            <a:pPr marL="609600" indent="-609600">
              <a:buNone/>
            </a:pPr>
            <a:r>
              <a:rPr lang="en-US" sz="2400" dirty="0" smtClean="0">
                <a:latin typeface="Times New Roman" pitchFamily="18" charset="0"/>
              </a:rPr>
              <a:t>                                              -Environment </a:t>
            </a:r>
            <a:endParaRPr lang="en-US" sz="2400" dirty="0">
              <a:effectLst/>
              <a:latin typeface="Times New Roman" pitchFamily="18" charset="0"/>
            </a:endParaRPr>
          </a:p>
          <a:p>
            <a:pPr marL="609600" indent="-609600">
              <a:lnSpc>
                <a:spcPct val="170000"/>
              </a:lnSpc>
              <a:buFont typeface="Wingdings" pitchFamily="2" charset="2"/>
              <a:buBlip>
                <a:blip r:embed="rId2"/>
              </a:buBlip>
            </a:pPr>
            <a:r>
              <a:rPr lang="en-US" sz="2400" dirty="0">
                <a:effectLst/>
                <a:latin typeface="Times New Roman" pitchFamily="18" charset="0"/>
              </a:rPr>
              <a:t>The dental profession primarily encounters mercury toxicity from two sources:</a:t>
            </a:r>
          </a:p>
          <a:p>
            <a:pPr marL="1203960" lvl="2" indent="-609600">
              <a:lnSpc>
                <a:spcPct val="170000"/>
              </a:lnSpc>
              <a:buFont typeface="Wingdings" pitchFamily="2" charset="2"/>
              <a:buAutoNum type="arabicPeriod"/>
            </a:pPr>
            <a:r>
              <a:rPr lang="en-US" sz="2400" dirty="0">
                <a:effectLst/>
                <a:latin typeface="Times New Roman" pitchFamily="18" charset="0"/>
              </a:rPr>
              <a:t>Inhalation of vapors (primary source)</a:t>
            </a:r>
          </a:p>
          <a:p>
            <a:pPr marL="1203960" lvl="2" indent="-609600">
              <a:lnSpc>
                <a:spcPct val="170000"/>
              </a:lnSpc>
              <a:buFont typeface="Wingdings" pitchFamily="2" charset="2"/>
              <a:buAutoNum type="arabicPeriod"/>
            </a:pPr>
            <a:r>
              <a:rPr lang="en-US" sz="2400" dirty="0">
                <a:effectLst/>
                <a:latin typeface="Times New Roman" pitchFamily="18" charset="0"/>
              </a:rPr>
              <a:t>Direct absorption into the tissues from handling mercury containing compounds.</a:t>
            </a:r>
          </a:p>
        </p:txBody>
      </p:sp>
      <p:sp>
        <p:nvSpPr>
          <p:cNvPr id="9" name="Date Placeholder 8"/>
          <p:cNvSpPr>
            <a:spLocks noGrp="1"/>
          </p:cNvSpPr>
          <p:nvPr>
            <p:ph type="dt" sz="half" idx="10"/>
          </p:nvPr>
        </p:nvSpPr>
        <p:spPr/>
        <p:txBody>
          <a:bodyPr/>
          <a:lstStyle/>
          <a:p>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normAutofit fontScale="85000" lnSpcReduction="20000"/>
          </a:bodyPr>
          <a:lstStyle/>
          <a:p>
            <a:fld id="{B6F15528-21DE-4FAA-801E-634DDDAF4B2B}" type="slidenum">
              <a:rPr lang="en-US" smtClean="0"/>
              <a:pPr/>
              <a:t>22</a:t>
            </a:fld>
            <a:endParaRPr lang="en-US"/>
          </a:p>
        </p:txBody>
      </p:sp>
      <p:pic>
        <p:nvPicPr>
          <p:cNvPr id="7" name="Picture 6" descr="images mercury.jpg"/>
          <p:cNvPicPr>
            <a:picLocks noChangeAspect="1"/>
          </p:cNvPicPr>
          <p:nvPr/>
        </p:nvPicPr>
        <p:blipFill>
          <a:blip r:embed="rId3"/>
          <a:stretch>
            <a:fillRect/>
          </a:stretch>
        </p:blipFill>
        <p:spPr>
          <a:xfrm>
            <a:off x="5638800" y="76200"/>
            <a:ext cx="3352799" cy="1790999"/>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rrowheads="1"/>
          </p:cNvSpPr>
          <p:nvPr>
            <p:ph type="title"/>
          </p:nvPr>
        </p:nvSpPr>
        <p:spPr/>
        <p:txBody>
          <a:bodyPr/>
          <a:lstStyle/>
          <a:p>
            <a:endParaRPr lang="en-US" sz="3200">
              <a:effectLst/>
              <a:latin typeface="Times New Roman" pitchFamily="18" charset="0"/>
            </a:endParaRPr>
          </a:p>
        </p:txBody>
      </p:sp>
      <p:sp>
        <p:nvSpPr>
          <p:cNvPr id="107523" name="Rectangle 3"/>
          <p:cNvSpPr>
            <a:spLocks noGrp="1" noChangeArrowheads="1"/>
          </p:cNvSpPr>
          <p:nvPr>
            <p:ph type="body" idx="1"/>
          </p:nvPr>
        </p:nvSpPr>
        <p:spPr/>
        <p:txBody>
          <a:bodyPr/>
          <a:lstStyle/>
          <a:p>
            <a:pPr>
              <a:lnSpc>
                <a:spcPct val="175000"/>
              </a:lnSpc>
              <a:buFont typeface="Wingdings" pitchFamily="2" charset="2"/>
              <a:buBlip>
                <a:blip r:embed="rId2"/>
              </a:buBlip>
            </a:pPr>
            <a:r>
              <a:rPr lang="en-US" sz="2400" b="1" u="sng" dirty="0">
                <a:effectLst/>
                <a:latin typeface="Times New Roman" pitchFamily="18" charset="0"/>
              </a:rPr>
              <a:t>Sources of contamination:</a:t>
            </a:r>
          </a:p>
          <a:p>
            <a:pPr>
              <a:lnSpc>
                <a:spcPct val="175000"/>
              </a:lnSpc>
              <a:buFont typeface="Wingdings" pitchFamily="2" charset="2"/>
              <a:buChar char="ü"/>
            </a:pPr>
            <a:r>
              <a:rPr lang="en-US" sz="2400" dirty="0">
                <a:effectLst/>
                <a:latin typeface="Times New Roman" pitchFamily="18" charset="0"/>
              </a:rPr>
              <a:t>Removing old amalgam restorations</a:t>
            </a:r>
          </a:p>
          <a:p>
            <a:pPr>
              <a:lnSpc>
                <a:spcPct val="175000"/>
              </a:lnSpc>
              <a:buFont typeface="Wingdings" pitchFamily="2" charset="2"/>
              <a:buChar char="ü"/>
            </a:pPr>
            <a:r>
              <a:rPr lang="en-US" sz="2400" dirty="0">
                <a:effectLst/>
                <a:latin typeface="Times New Roman" pitchFamily="18" charset="0"/>
              </a:rPr>
              <a:t>Faulty amalgamators</a:t>
            </a:r>
          </a:p>
          <a:p>
            <a:pPr>
              <a:lnSpc>
                <a:spcPct val="175000"/>
              </a:lnSpc>
              <a:buFont typeface="Wingdings" pitchFamily="2" charset="2"/>
              <a:buChar char="ü"/>
            </a:pPr>
            <a:r>
              <a:rPr lang="en-US" sz="2400" dirty="0">
                <a:effectLst/>
                <a:latin typeface="Times New Roman" pitchFamily="18" charset="0"/>
              </a:rPr>
              <a:t>Leaking amalgam capsules</a:t>
            </a:r>
          </a:p>
          <a:p>
            <a:pPr>
              <a:lnSpc>
                <a:spcPct val="175000"/>
              </a:lnSpc>
              <a:buFont typeface="Wingdings" pitchFamily="2" charset="2"/>
              <a:buChar char="ü"/>
            </a:pPr>
            <a:r>
              <a:rPr lang="en-US" sz="2400" dirty="0">
                <a:effectLst/>
                <a:latin typeface="Times New Roman" pitchFamily="18" charset="0"/>
              </a:rPr>
              <a:t>Expressing excess mercury over the floor</a:t>
            </a:r>
          </a:p>
          <a:p>
            <a:pPr>
              <a:lnSpc>
                <a:spcPct val="175000"/>
              </a:lnSpc>
              <a:buFont typeface="Wingdings" pitchFamily="2" charset="2"/>
              <a:buChar char="ü"/>
            </a:pPr>
            <a:r>
              <a:rPr lang="en-US" sz="2400" dirty="0">
                <a:effectLst/>
                <a:latin typeface="Times New Roman" pitchFamily="18" charset="0"/>
              </a:rPr>
              <a:t>Exposure of mercury to heat sources</a:t>
            </a:r>
          </a:p>
        </p:txBody>
      </p:sp>
      <p:sp>
        <p:nvSpPr>
          <p:cNvPr id="5" name="Date Placeholder 4"/>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B6F15528-21DE-4FAA-801E-634DDDAF4B2B}" type="slidenum">
              <a:rPr lang="en-US" smtClean="0"/>
              <a:pPr/>
              <a:t>23</a:t>
            </a:fld>
            <a:endParaRPr lang="en-US"/>
          </a:p>
        </p:txBody>
      </p:sp>
      <p:pic>
        <p:nvPicPr>
          <p:cNvPr id="9" name="Picture 8" descr="images (16).jpg"/>
          <p:cNvPicPr>
            <a:picLocks noChangeAspect="1"/>
          </p:cNvPicPr>
          <p:nvPr/>
        </p:nvPicPr>
        <p:blipFill>
          <a:blip r:embed="rId3"/>
          <a:stretch>
            <a:fillRect/>
          </a:stretch>
        </p:blipFill>
        <p:spPr>
          <a:xfrm>
            <a:off x="5145719" y="2971800"/>
            <a:ext cx="3693482" cy="168623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p:txBody>
          <a:bodyPr/>
          <a:lstStyle/>
          <a:p>
            <a:endParaRPr lang="en-US" sz="3200">
              <a:effectLst/>
              <a:latin typeface="Times New Roman" pitchFamily="18" charset="0"/>
            </a:endParaRPr>
          </a:p>
        </p:txBody>
      </p:sp>
      <p:sp>
        <p:nvSpPr>
          <p:cNvPr id="75779" name="Rectangle 3"/>
          <p:cNvSpPr>
            <a:spLocks noGrp="1" noChangeArrowheads="1"/>
          </p:cNvSpPr>
          <p:nvPr>
            <p:ph type="body" idx="1"/>
          </p:nvPr>
        </p:nvSpPr>
        <p:spPr/>
        <p:txBody>
          <a:bodyPr/>
          <a:lstStyle/>
          <a:p>
            <a:pPr algn="just">
              <a:lnSpc>
                <a:spcPct val="170000"/>
              </a:lnSpc>
              <a:buFont typeface="Wingdings" pitchFamily="2" charset="2"/>
              <a:buBlip>
                <a:blip r:embed="rId2"/>
              </a:buBlip>
            </a:pPr>
            <a:r>
              <a:rPr lang="en-US" sz="2400" b="1" u="sng" dirty="0" err="1">
                <a:effectLst/>
                <a:latin typeface="Times New Roman" pitchFamily="18" charset="0"/>
              </a:rPr>
              <a:t>Methacrylates</a:t>
            </a:r>
            <a:r>
              <a:rPr lang="en-US" sz="2400" b="1" u="sng" dirty="0">
                <a:effectLst/>
                <a:latin typeface="Times New Roman" pitchFamily="18" charset="0"/>
              </a:rPr>
              <a:t>:</a:t>
            </a:r>
          </a:p>
          <a:p>
            <a:pPr algn="just">
              <a:lnSpc>
                <a:spcPct val="170000"/>
              </a:lnSpc>
              <a:buFont typeface="Wingdings" pitchFamily="2" charset="2"/>
              <a:buChar char="ü"/>
            </a:pPr>
            <a:r>
              <a:rPr lang="en-US" sz="2400" dirty="0">
                <a:effectLst/>
                <a:latin typeface="Times New Roman" pitchFamily="18" charset="0"/>
              </a:rPr>
              <a:t>Effects: irritation to skin, eyes or mucous membranes, allergic dermatitis, asthma, </a:t>
            </a:r>
            <a:r>
              <a:rPr lang="en-US" sz="2400" dirty="0" err="1">
                <a:effectLst/>
                <a:latin typeface="Times New Roman" pitchFamily="18" charset="0"/>
              </a:rPr>
              <a:t>paraesthesia</a:t>
            </a:r>
            <a:r>
              <a:rPr lang="en-US" sz="2400" dirty="0">
                <a:effectLst/>
                <a:latin typeface="Times New Roman" pitchFamily="18" charset="0"/>
              </a:rPr>
              <a:t> in fingers.</a:t>
            </a:r>
          </a:p>
          <a:p>
            <a:pPr algn="just">
              <a:lnSpc>
                <a:spcPct val="170000"/>
              </a:lnSpc>
              <a:buFont typeface="Wingdings" pitchFamily="2" charset="2"/>
              <a:buChar char="ü"/>
            </a:pPr>
            <a:r>
              <a:rPr lang="en-US" sz="2400" dirty="0">
                <a:effectLst/>
                <a:latin typeface="Times New Roman" pitchFamily="18" charset="0"/>
              </a:rPr>
              <a:t>When </a:t>
            </a:r>
            <a:r>
              <a:rPr lang="en-US" sz="2400" dirty="0" err="1">
                <a:effectLst/>
                <a:latin typeface="Times New Roman" pitchFamily="18" charset="0"/>
              </a:rPr>
              <a:t>acrylate</a:t>
            </a:r>
            <a:r>
              <a:rPr lang="en-US" sz="2400" dirty="0">
                <a:effectLst/>
                <a:latin typeface="Times New Roman" pitchFamily="18" charset="0"/>
              </a:rPr>
              <a:t> allergy is suspected, use </a:t>
            </a:r>
            <a:r>
              <a:rPr lang="en-US" sz="2400" dirty="0" err="1">
                <a:effectLst/>
                <a:latin typeface="Times New Roman" pitchFamily="18" charset="0"/>
              </a:rPr>
              <a:t>nitrile</a:t>
            </a:r>
            <a:r>
              <a:rPr lang="en-US" sz="2400" dirty="0">
                <a:effectLst/>
                <a:latin typeface="Times New Roman" pitchFamily="18" charset="0"/>
              </a:rPr>
              <a:t> gloves.</a:t>
            </a:r>
          </a:p>
        </p:txBody>
      </p:sp>
      <p:sp>
        <p:nvSpPr>
          <p:cNvPr id="5" name="Date Placeholder 4"/>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B6F15528-21DE-4FAA-801E-634DDDAF4B2B}" type="slidenum">
              <a:rPr lang="en-US" smtClean="0"/>
              <a:pPr/>
              <a:t>24</a:t>
            </a:fld>
            <a:endParaRPr lang="en-US"/>
          </a:p>
        </p:txBody>
      </p:sp>
      <p:pic>
        <p:nvPicPr>
          <p:cNvPr id="9" name="Picture 8" descr="download (8).jpg"/>
          <p:cNvPicPr>
            <a:picLocks noChangeAspect="1"/>
          </p:cNvPicPr>
          <p:nvPr/>
        </p:nvPicPr>
        <p:blipFill>
          <a:blip r:embed="rId3"/>
          <a:stretch>
            <a:fillRect/>
          </a:stretch>
        </p:blipFill>
        <p:spPr>
          <a:xfrm>
            <a:off x="2057400" y="4416356"/>
            <a:ext cx="5334000" cy="2213043"/>
          </a:xfrm>
          <a:prstGeom prst="rect">
            <a:avLst/>
          </a:prstGeom>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7900" y="25628"/>
            <a:ext cx="2857500" cy="244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p:txBody>
          <a:bodyPr/>
          <a:lstStyle/>
          <a:p>
            <a:endParaRPr lang="en-US" sz="3200">
              <a:effectLst/>
              <a:latin typeface="Times New Roman" pitchFamily="18" charset="0"/>
            </a:endParaRPr>
          </a:p>
        </p:txBody>
      </p:sp>
      <p:sp>
        <p:nvSpPr>
          <p:cNvPr id="76803" name="Rectangle 3"/>
          <p:cNvSpPr>
            <a:spLocks noGrp="1" noChangeArrowheads="1"/>
          </p:cNvSpPr>
          <p:nvPr>
            <p:ph type="body" idx="1"/>
          </p:nvPr>
        </p:nvSpPr>
        <p:spPr>
          <a:xfrm>
            <a:off x="152400" y="2081981"/>
            <a:ext cx="8153400" cy="4495800"/>
          </a:xfrm>
        </p:spPr>
        <p:txBody>
          <a:bodyPr/>
          <a:lstStyle/>
          <a:p>
            <a:pPr algn="just">
              <a:lnSpc>
                <a:spcPct val="165000"/>
              </a:lnSpc>
              <a:buFont typeface="Wingdings" pitchFamily="2" charset="2"/>
              <a:buBlip>
                <a:blip r:embed="rId2"/>
              </a:buBlip>
            </a:pPr>
            <a:r>
              <a:rPr lang="en-US" sz="2400" b="1" u="sng" dirty="0">
                <a:effectLst/>
                <a:latin typeface="Times New Roman" pitchFamily="18" charset="0"/>
              </a:rPr>
              <a:t>Silica</a:t>
            </a:r>
            <a:r>
              <a:rPr lang="en-US" sz="2400" b="1" dirty="0">
                <a:effectLst/>
                <a:latin typeface="Times New Roman" pitchFamily="18" charset="0"/>
              </a:rPr>
              <a:t> </a:t>
            </a:r>
            <a:r>
              <a:rPr lang="en-US" sz="2400" dirty="0">
                <a:effectLst/>
                <a:latin typeface="Times New Roman" pitchFamily="18" charset="0"/>
              </a:rPr>
              <a:t>inhalation in ceramic laboratories leads to silicosis.</a:t>
            </a:r>
          </a:p>
          <a:p>
            <a:pPr algn="just">
              <a:lnSpc>
                <a:spcPct val="165000"/>
              </a:lnSpc>
              <a:buFont typeface="Wingdings" pitchFamily="2" charset="2"/>
              <a:buChar char="ü"/>
            </a:pPr>
            <a:r>
              <a:rPr lang="en-US" sz="2400" dirty="0">
                <a:effectLst/>
                <a:latin typeface="Times New Roman" pitchFamily="18" charset="0"/>
              </a:rPr>
              <a:t>The incidence depends on the chemical composition of dust, size of particles, duration of exposure and individual susceptibility</a:t>
            </a:r>
            <a:r>
              <a:rPr lang="en-US" sz="2400" dirty="0" smtClean="0">
                <a:effectLst/>
                <a:latin typeface="Times New Roman" pitchFamily="18" charset="0"/>
              </a:rPr>
              <a:t>.</a:t>
            </a:r>
            <a:endParaRPr lang="en-US" sz="2400" dirty="0">
              <a:effectLst/>
              <a:latin typeface="Times New Roman" pitchFamily="18" charset="0"/>
            </a:endParaRPr>
          </a:p>
        </p:txBody>
      </p:sp>
      <p:sp>
        <p:nvSpPr>
          <p:cNvPr id="5" name="Date Placeholder 4"/>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B6F15528-21DE-4FAA-801E-634DDDAF4B2B}" type="slidenum">
              <a:rPr lang="en-US" smtClean="0"/>
              <a:pPr/>
              <a:t>25</a:t>
            </a:fld>
            <a:endParaRPr lang="en-US"/>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438" b="15899"/>
          <a:stretch/>
        </p:blipFill>
        <p:spPr bwMode="auto">
          <a:xfrm>
            <a:off x="938981" y="4584290"/>
            <a:ext cx="3200400" cy="2197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3675" y="152400"/>
            <a:ext cx="21431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267200"/>
            <a:ext cx="2514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p:txBody>
          <a:bodyPr/>
          <a:lstStyle/>
          <a:p>
            <a:endParaRPr lang="en-US" sz="3200">
              <a:effectLst/>
              <a:latin typeface="Times New Roman" pitchFamily="18" charset="0"/>
            </a:endParaRPr>
          </a:p>
        </p:txBody>
      </p:sp>
      <p:sp>
        <p:nvSpPr>
          <p:cNvPr id="77827" name="Rectangle 3"/>
          <p:cNvSpPr>
            <a:spLocks noGrp="1" noChangeArrowheads="1"/>
          </p:cNvSpPr>
          <p:nvPr>
            <p:ph type="body" idx="1"/>
          </p:nvPr>
        </p:nvSpPr>
        <p:spPr>
          <a:xfrm>
            <a:off x="228600" y="1676400"/>
            <a:ext cx="8229600" cy="4525963"/>
          </a:xfrm>
        </p:spPr>
        <p:txBody>
          <a:bodyPr/>
          <a:lstStyle/>
          <a:p>
            <a:pPr algn="just">
              <a:lnSpc>
                <a:spcPct val="160000"/>
              </a:lnSpc>
              <a:buFont typeface="Wingdings" pitchFamily="2" charset="2"/>
              <a:buBlip>
                <a:blip r:embed="rId2"/>
              </a:buBlip>
            </a:pPr>
            <a:r>
              <a:rPr lang="en-US" sz="2400" b="1" u="sng" dirty="0">
                <a:effectLst/>
                <a:latin typeface="Times New Roman" pitchFamily="18" charset="0"/>
              </a:rPr>
              <a:t>Formaldehyde</a:t>
            </a:r>
            <a:r>
              <a:rPr lang="en-US" sz="2400" b="1" dirty="0">
                <a:effectLst/>
                <a:latin typeface="Times New Roman" pitchFamily="18" charset="0"/>
              </a:rPr>
              <a:t> </a:t>
            </a:r>
            <a:endParaRPr lang="en-US" sz="2400" b="1" dirty="0" smtClean="0">
              <a:effectLst/>
              <a:latin typeface="Times New Roman" pitchFamily="18" charset="0"/>
            </a:endParaRPr>
          </a:p>
          <a:p>
            <a:pPr algn="just">
              <a:lnSpc>
                <a:spcPct val="160000"/>
              </a:lnSpc>
              <a:buFont typeface="Wingdings" pitchFamily="2" charset="2"/>
              <a:buBlip>
                <a:blip r:embed="rId2"/>
              </a:buBlip>
            </a:pPr>
            <a:r>
              <a:rPr lang="en-US" sz="2400" dirty="0" smtClean="0">
                <a:effectLst/>
                <a:latin typeface="Times New Roman" pitchFamily="18" charset="0"/>
              </a:rPr>
              <a:t>Effects</a:t>
            </a:r>
            <a:r>
              <a:rPr lang="en-US" sz="2400" dirty="0">
                <a:effectLst/>
                <a:latin typeface="Times New Roman" pitchFamily="18" charset="0"/>
              </a:rPr>
              <a:t>: acute eye and respiratory irritation from the vapors, severe abdominal pain, nausea, laryngitis, bronchitis.</a:t>
            </a:r>
          </a:p>
          <a:p>
            <a:pPr algn="just">
              <a:lnSpc>
                <a:spcPct val="160000"/>
              </a:lnSpc>
              <a:buFont typeface="Wingdings" pitchFamily="2" charset="2"/>
              <a:buBlip>
                <a:blip r:embed="rId2"/>
              </a:buBlip>
            </a:pPr>
            <a:r>
              <a:rPr lang="en-US" sz="2400" b="1" u="sng" dirty="0" err="1">
                <a:effectLst/>
                <a:latin typeface="Times New Roman" pitchFamily="18" charset="0"/>
              </a:rPr>
              <a:t>Xylene</a:t>
            </a:r>
            <a:r>
              <a:rPr lang="en-US" sz="2400" dirty="0">
                <a:effectLst/>
                <a:latin typeface="Times New Roman" pitchFamily="18" charset="0"/>
              </a:rPr>
              <a:t> is mainly used for sterilization purpose.</a:t>
            </a:r>
          </a:p>
          <a:p>
            <a:pPr algn="just">
              <a:lnSpc>
                <a:spcPct val="160000"/>
              </a:lnSpc>
              <a:buFont typeface="Wingdings" pitchFamily="2" charset="2"/>
              <a:buChar char="ü"/>
            </a:pPr>
            <a:r>
              <a:rPr lang="en-US" sz="2400" dirty="0">
                <a:effectLst/>
                <a:latin typeface="Times New Roman" pitchFamily="18" charset="0"/>
              </a:rPr>
              <a:t>Effects: Dizziness, </a:t>
            </a:r>
            <a:r>
              <a:rPr lang="en-US" sz="2400" dirty="0" err="1" smtClean="0">
                <a:effectLst/>
                <a:latin typeface="Times New Roman" pitchFamily="18" charset="0"/>
              </a:rPr>
              <a:t>mentalconfusion</a:t>
            </a:r>
            <a:r>
              <a:rPr lang="en-US" sz="2400" dirty="0">
                <a:effectLst/>
                <a:latin typeface="Times New Roman" pitchFamily="18" charset="0"/>
              </a:rPr>
              <a:t>, </a:t>
            </a:r>
            <a:endParaRPr lang="en-US" sz="2400" dirty="0" smtClean="0">
              <a:effectLst/>
              <a:latin typeface="Times New Roman" pitchFamily="18" charset="0"/>
            </a:endParaRPr>
          </a:p>
          <a:p>
            <a:pPr algn="just">
              <a:lnSpc>
                <a:spcPct val="160000"/>
              </a:lnSpc>
              <a:buFont typeface="Wingdings" pitchFamily="2" charset="2"/>
              <a:buChar char="ü"/>
            </a:pPr>
            <a:r>
              <a:rPr lang="en-US" sz="2400" dirty="0" smtClean="0">
                <a:effectLst/>
                <a:latin typeface="Times New Roman" pitchFamily="18" charset="0"/>
              </a:rPr>
              <a:t>mucous </a:t>
            </a:r>
            <a:r>
              <a:rPr lang="en-US" sz="2400" dirty="0">
                <a:effectLst/>
                <a:latin typeface="Times New Roman" pitchFamily="18" charset="0"/>
              </a:rPr>
              <a:t>membrane </a:t>
            </a:r>
            <a:r>
              <a:rPr lang="en-US" sz="2400" dirty="0" smtClean="0">
                <a:effectLst/>
                <a:latin typeface="Times New Roman" pitchFamily="18" charset="0"/>
              </a:rPr>
              <a:t>irritation</a:t>
            </a:r>
            <a:r>
              <a:rPr lang="en-US" sz="2400" dirty="0" smtClean="0">
                <a:latin typeface="Times New Roman" pitchFamily="18" charset="0"/>
              </a:rPr>
              <a:t>.</a:t>
            </a:r>
            <a:endParaRPr lang="en-US" sz="2400" b="1" u="sng" dirty="0">
              <a:effectLst/>
              <a:latin typeface="Times New Roman" pitchFamily="18" charset="0"/>
            </a:endParaRPr>
          </a:p>
        </p:txBody>
      </p:sp>
      <p:sp>
        <p:nvSpPr>
          <p:cNvPr id="5" name="Date Placeholder 4"/>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B6F15528-21DE-4FAA-801E-634DDDAF4B2B}" type="slidenum">
              <a:rPr lang="en-US" smtClean="0"/>
              <a:pPr/>
              <a:t>26</a:t>
            </a:fld>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9252" y="0"/>
            <a:ext cx="38100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5750" r="15181"/>
          <a:stretch/>
        </p:blipFill>
        <p:spPr bwMode="auto">
          <a:xfrm>
            <a:off x="6324600" y="3467100"/>
            <a:ext cx="2843981"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p:txBody>
          <a:bodyPr/>
          <a:lstStyle/>
          <a:p>
            <a:endParaRPr lang="en-US" sz="3200">
              <a:effectLst/>
              <a:latin typeface="Times New Roman" pitchFamily="18" charset="0"/>
            </a:endParaRPr>
          </a:p>
        </p:txBody>
      </p:sp>
      <p:sp>
        <p:nvSpPr>
          <p:cNvPr id="78851" name="Rectangle 3"/>
          <p:cNvSpPr>
            <a:spLocks noGrp="1" noChangeArrowheads="1"/>
          </p:cNvSpPr>
          <p:nvPr>
            <p:ph type="body" idx="1"/>
          </p:nvPr>
        </p:nvSpPr>
        <p:spPr>
          <a:xfrm>
            <a:off x="76200" y="1600200"/>
            <a:ext cx="6092952" cy="4495800"/>
          </a:xfrm>
        </p:spPr>
        <p:txBody>
          <a:bodyPr>
            <a:normAutofit/>
          </a:bodyPr>
          <a:lstStyle/>
          <a:p>
            <a:pPr algn="just">
              <a:lnSpc>
                <a:spcPct val="200000"/>
              </a:lnSpc>
              <a:buFont typeface="Wingdings" pitchFamily="2" charset="2"/>
              <a:buBlip>
                <a:blip r:embed="rId2"/>
              </a:buBlip>
            </a:pPr>
            <a:r>
              <a:rPr lang="en-US" sz="2400" b="1" u="sng" dirty="0">
                <a:effectLst/>
                <a:latin typeface="Times New Roman" pitchFamily="18" charset="0"/>
              </a:rPr>
              <a:t>Latex glove:</a:t>
            </a:r>
          </a:p>
          <a:p>
            <a:pPr algn="just">
              <a:lnSpc>
                <a:spcPct val="200000"/>
              </a:lnSpc>
              <a:buFont typeface="Wingdings" pitchFamily="2" charset="2"/>
              <a:buChar char="ü"/>
            </a:pPr>
            <a:r>
              <a:rPr lang="en-US" sz="2000" dirty="0">
                <a:effectLst/>
                <a:latin typeface="Times New Roman" pitchFamily="18" charset="0"/>
              </a:rPr>
              <a:t>Usually they are dusted with cornstarch powder.</a:t>
            </a:r>
          </a:p>
          <a:p>
            <a:pPr algn="just">
              <a:lnSpc>
                <a:spcPct val="200000"/>
              </a:lnSpc>
              <a:buFont typeface="Wingdings" pitchFamily="2" charset="2"/>
              <a:buChar char="ü"/>
            </a:pPr>
            <a:r>
              <a:rPr lang="en-US" sz="2000" dirty="0">
                <a:effectLst/>
                <a:latin typeface="Times New Roman" pitchFamily="18" charset="0"/>
              </a:rPr>
              <a:t>Forms an efficient barrier against most of the pathogens but most of the professionals are allergic to this product.</a:t>
            </a:r>
          </a:p>
          <a:p>
            <a:pPr algn="just">
              <a:lnSpc>
                <a:spcPct val="200000"/>
              </a:lnSpc>
              <a:buFont typeface="Wingdings" pitchFamily="2" charset="2"/>
              <a:buChar char="ü"/>
            </a:pPr>
            <a:r>
              <a:rPr lang="en-US" sz="2000" dirty="0">
                <a:effectLst/>
                <a:latin typeface="Times New Roman" pitchFamily="18" charset="0"/>
              </a:rPr>
              <a:t>Effects: </a:t>
            </a:r>
            <a:r>
              <a:rPr lang="en-US" sz="2000" dirty="0" err="1" smtClean="0">
                <a:effectLst/>
                <a:latin typeface="Times New Roman" pitchFamily="18" charset="0"/>
              </a:rPr>
              <a:t>Urticaria</a:t>
            </a:r>
            <a:r>
              <a:rPr lang="en-US" sz="2000" dirty="0" smtClean="0">
                <a:effectLst/>
                <a:latin typeface="Times New Roman" pitchFamily="18" charset="0"/>
              </a:rPr>
              <a:t>, LATEX HYPERSENSITIVITY.</a:t>
            </a:r>
            <a:endParaRPr lang="en-US" sz="2000" dirty="0">
              <a:effectLst/>
              <a:latin typeface="Times New Roman" pitchFamily="18" charset="0"/>
            </a:endParaRPr>
          </a:p>
        </p:txBody>
      </p:sp>
      <p:sp>
        <p:nvSpPr>
          <p:cNvPr id="5" name="Date Placeholder 4"/>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B6F15528-21DE-4FAA-801E-634DDDAF4B2B}" type="slidenum">
              <a:rPr lang="en-US" smtClean="0"/>
              <a:pPr/>
              <a:t>27</a:t>
            </a:fld>
            <a:endParaRPr lang="en-US"/>
          </a:p>
        </p:txBody>
      </p:sp>
      <p:pic>
        <p:nvPicPr>
          <p:cNvPr id="9" name="Picture 8" descr="images (17).jpg"/>
          <p:cNvPicPr>
            <a:picLocks noChangeAspect="1"/>
          </p:cNvPicPr>
          <p:nvPr/>
        </p:nvPicPr>
        <p:blipFill>
          <a:blip r:embed="rId3"/>
          <a:stretch>
            <a:fillRect/>
          </a:stretch>
        </p:blipFill>
        <p:spPr>
          <a:xfrm>
            <a:off x="5562600" y="304800"/>
            <a:ext cx="3197678" cy="2209800"/>
          </a:xfrm>
          <a:prstGeom prst="rect">
            <a:avLst/>
          </a:prstGeom>
        </p:spPr>
      </p:pic>
      <p:pic>
        <p:nvPicPr>
          <p:cNvPr id="10" name="Picture 9" descr="download (11).jpg"/>
          <p:cNvPicPr>
            <a:picLocks noChangeAspect="1"/>
          </p:cNvPicPr>
          <p:nvPr/>
        </p:nvPicPr>
        <p:blipFill>
          <a:blip r:embed="rId4"/>
          <a:stretch>
            <a:fillRect/>
          </a:stretch>
        </p:blipFill>
        <p:spPr>
          <a:xfrm>
            <a:off x="5771136" y="4648200"/>
            <a:ext cx="3121479" cy="194225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rrowheads="1"/>
          </p:cNvSpPr>
          <p:nvPr>
            <p:ph type="title"/>
          </p:nvPr>
        </p:nvSpPr>
        <p:spPr/>
        <p:txBody>
          <a:bodyPr/>
          <a:lstStyle/>
          <a:p>
            <a:endParaRPr lang="en-US" sz="3200">
              <a:effectLst/>
              <a:latin typeface="Times New Roman" pitchFamily="18" charset="0"/>
            </a:endParaRPr>
          </a:p>
        </p:txBody>
      </p:sp>
      <p:sp>
        <p:nvSpPr>
          <p:cNvPr id="132099" name="Rectangle 3"/>
          <p:cNvSpPr>
            <a:spLocks noGrp="1" noChangeArrowheads="1"/>
          </p:cNvSpPr>
          <p:nvPr>
            <p:ph type="body" idx="1"/>
          </p:nvPr>
        </p:nvSpPr>
        <p:spPr>
          <a:xfrm>
            <a:off x="9832" y="1600200"/>
            <a:ext cx="8153400" cy="4495800"/>
          </a:xfrm>
        </p:spPr>
        <p:txBody>
          <a:bodyPr>
            <a:normAutofit lnSpcReduction="10000"/>
          </a:bodyPr>
          <a:lstStyle/>
          <a:p>
            <a:pPr algn="just">
              <a:lnSpc>
                <a:spcPct val="165000"/>
              </a:lnSpc>
              <a:buFont typeface="Wingdings" pitchFamily="2" charset="2"/>
              <a:buBlip>
                <a:blip r:embed="rId2"/>
              </a:buBlip>
            </a:pPr>
            <a:r>
              <a:rPr lang="en-US" sz="2600" b="1" u="sng" dirty="0" smtClean="0">
                <a:effectLst/>
                <a:latin typeface="Times New Roman" pitchFamily="18" charset="0"/>
              </a:rPr>
              <a:t>Beryllium</a:t>
            </a:r>
            <a:r>
              <a:rPr lang="en-US" sz="2200" b="1" u="sng" dirty="0" smtClean="0">
                <a:effectLst/>
                <a:latin typeface="Times New Roman" pitchFamily="18" charset="0"/>
              </a:rPr>
              <a:t>:</a:t>
            </a:r>
            <a:endParaRPr lang="en-US" sz="2400" dirty="0" smtClean="0">
              <a:latin typeface="Times New Roman" pitchFamily="18" charset="0"/>
            </a:endParaRPr>
          </a:p>
          <a:p>
            <a:pPr>
              <a:lnSpc>
                <a:spcPct val="155000"/>
              </a:lnSpc>
              <a:buFontTx/>
              <a:buChar char="•"/>
            </a:pPr>
            <a:r>
              <a:rPr lang="en-US" sz="2400" dirty="0" smtClean="0">
                <a:latin typeface="Times New Roman" pitchFamily="18" charset="0"/>
              </a:rPr>
              <a:t>Causes contact dermatitis</a:t>
            </a:r>
          </a:p>
          <a:p>
            <a:pPr>
              <a:lnSpc>
                <a:spcPct val="155000"/>
              </a:lnSpc>
              <a:buFontTx/>
              <a:buChar char="•"/>
            </a:pPr>
            <a:r>
              <a:rPr lang="en-US" sz="2400" dirty="0" smtClean="0">
                <a:latin typeface="Times New Roman" pitchFamily="18" charset="0"/>
              </a:rPr>
              <a:t>Highly toxic and result in respiratory irritation</a:t>
            </a:r>
          </a:p>
          <a:p>
            <a:pPr>
              <a:lnSpc>
                <a:spcPct val="155000"/>
              </a:lnSpc>
              <a:buFontTx/>
              <a:buChar char="•"/>
            </a:pPr>
            <a:r>
              <a:rPr lang="en-US" sz="2400" dirty="0" smtClean="0">
                <a:latin typeface="Times New Roman" pitchFamily="18" charset="0"/>
              </a:rPr>
              <a:t>Chronic beryllium disease</a:t>
            </a:r>
          </a:p>
          <a:p>
            <a:pPr algn="just">
              <a:lnSpc>
                <a:spcPct val="165000"/>
              </a:lnSpc>
              <a:buBlip>
                <a:blip r:embed="rId2"/>
              </a:buBlip>
            </a:pPr>
            <a:r>
              <a:rPr lang="en-US" sz="2400" dirty="0" smtClean="0">
                <a:latin typeface="Times New Roman" pitchFamily="18" charset="0"/>
              </a:rPr>
              <a:t>Inhalation of dust containing </a:t>
            </a:r>
            <a:r>
              <a:rPr lang="en-US" sz="2400" b="1" u="sng" dirty="0" smtClean="0">
                <a:latin typeface="Times New Roman" pitchFamily="18" charset="0"/>
              </a:rPr>
              <a:t>Beryllium</a:t>
            </a:r>
            <a:r>
              <a:rPr lang="en-US" sz="2400" dirty="0" smtClean="0">
                <a:latin typeface="Times New Roman" pitchFamily="18" charset="0"/>
              </a:rPr>
              <a:t> when working on crowns, bridges and partial denture frameworks and they develop </a:t>
            </a:r>
            <a:r>
              <a:rPr lang="en-US" sz="2400" b="1" dirty="0" smtClean="0">
                <a:latin typeface="Times New Roman" pitchFamily="18" charset="0"/>
              </a:rPr>
              <a:t>Chronic Beryllium Disease.</a:t>
            </a:r>
          </a:p>
          <a:p>
            <a:pPr algn="just">
              <a:lnSpc>
                <a:spcPct val="165000"/>
              </a:lnSpc>
              <a:buFont typeface="Wingdings" pitchFamily="2" charset="2"/>
              <a:buBlip>
                <a:blip r:embed="rId2"/>
              </a:buBlip>
            </a:pPr>
            <a:endParaRPr lang="en-US" sz="2400" b="1" u="sng" dirty="0">
              <a:effectLst/>
              <a:latin typeface="Times New Roman" pitchFamily="18" charset="0"/>
            </a:endParaRPr>
          </a:p>
        </p:txBody>
      </p:sp>
      <p:sp>
        <p:nvSpPr>
          <p:cNvPr id="7" name="Date Placeholder 6"/>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normAutofit fontScale="85000" lnSpcReduction="20000"/>
          </a:bodyPr>
          <a:lstStyle/>
          <a:p>
            <a:fld id="{B6F15528-21DE-4FAA-801E-634DDDAF4B2B}" type="slidenum">
              <a:rPr lang="en-US" smtClean="0"/>
              <a:pPr/>
              <a:t>28</a:t>
            </a:fld>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04800"/>
            <a:ext cx="2819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p:txBody>
          <a:bodyPr/>
          <a:lstStyle/>
          <a:p>
            <a:r>
              <a:rPr lang="en-US" sz="3200" b="1" dirty="0">
                <a:solidFill>
                  <a:schemeClr val="accent2">
                    <a:lumMod val="50000"/>
                  </a:schemeClr>
                </a:solidFill>
                <a:effectLst/>
                <a:latin typeface="Times New Roman" pitchFamily="18" charset="0"/>
              </a:rPr>
              <a:t>BIOLOGICAL HAZARDS</a:t>
            </a:r>
          </a:p>
        </p:txBody>
      </p:sp>
      <p:sp>
        <p:nvSpPr>
          <p:cNvPr id="79875" name="Rectangle 3"/>
          <p:cNvSpPr>
            <a:spLocks noGrp="1" noChangeArrowheads="1"/>
          </p:cNvSpPr>
          <p:nvPr>
            <p:ph type="body" idx="1"/>
          </p:nvPr>
        </p:nvSpPr>
        <p:spPr/>
        <p:txBody>
          <a:bodyPr/>
          <a:lstStyle/>
          <a:p>
            <a:pPr algn="just">
              <a:lnSpc>
                <a:spcPct val="175000"/>
              </a:lnSpc>
              <a:buFont typeface="Wingdings" pitchFamily="2" charset="2"/>
              <a:buBlip>
                <a:blip r:embed="rId2"/>
              </a:buBlip>
            </a:pPr>
            <a:r>
              <a:rPr lang="en-US" sz="2400" dirty="0">
                <a:effectLst/>
                <a:latin typeface="Times New Roman" pitchFamily="18" charset="0"/>
              </a:rPr>
              <a:t>They are constituted by infectious agents of human origin and include viruses, bacteria, and fungi.</a:t>
            </a:r>
          </a:p>
          <a:p>
            <a:pPr algn="just">
              <a:lnSpc>
                <a:spcPct val="175000"/>
              </a:lnSpc>
              <a:buFont typeface="Wingdings" pitchFamily="2" charset="2"/>
              <a:buBlip>
                <a:blip r:embed="rId2"/>
              </a:buBlip>
            </a:pPr>
            <a:r>
              <a:rPr lang="en-US" sz="2400" dirty="0">
                <a:effectLst/>
                <a:latin typeface="Times New Roman" pitchFamily="18" charset="0"/>
              </a:rPr>
              <a:t>Dentists may get infected either by </a:t>
            </a:r>
          </a:p>
          <a:p>
            <a:pPr algn="just">
              <a:lnSpc>
                <a:spcPct val="175000"/>
              </a:lnSpc>
              <a:buFont typeface="Wingdings" pitchFamily="2" charset="2"/>
              <a:buChar char="ü"/>
            </a:pPr>
            <a:r>
              <a:rPr lang="en-US" sz="2400" dirty="0">
                <a:effectLst/>
                <a:latin typeface="Times New Roman" pitchFamily="18" charset="0"/>
              </a:rPr>
              <a:t>Direct contact</a:t>
            </a:r>
          </a:p>
          <a:p>
            <a:pPr algn="just">
              <a:lnSpc>
                <a:spcPct val="175000"/>
              </a:lnSpc>
              <a:buFont typeface="Wingdings" pitchFamily="2" charset="2"/>
              <a:buChar char="ü"/>
            </a:pPr>
            <a:r>
              <a:rPr lang="en-US" sz="2400" dirty="0">
                <a:effectLst/>
                <a:latin typeface="Times New Roman" pitchFamily="18" charset="0"/>
              </a:rPr>
              <a:t>Indirect </a:t>
            </a:r>
            <a:r>
              <a:rPr lang="en-US" sz="2400" dirty="0" smtClean="0">
                <a:effectLst/>
                <a:latin typeface="Times New Roman" pitchFamily="18" charset="0"/>
              </a:rPr>
              <a:t>contact-</a:t>
            </a:r>
            <a:r>
              <a:rPr lang="en-US" sz="2400" dirty="0" smtClean="0">
                <a:latin typeface="Times New Roman" pitchFamily="18" charset="0"/>
              </a:rPr>
              <a:t>Needle stick injury, Aerosols in saliva, Organic dust particles</a:t>
            </a:r>
          </a:p>
          <a:p>
            <a:pPr algn="just">
              <a:lnSpc>
                <a:spcPct val="175000"/>
              </a:lnSpc>
              <a:buFont typeface="Wingdings" pitchFamily="2" charset="2"/>
              <a:buChar char="ü"/>
            </a:pPr>
            <a:endParaRPr lang="en-US" sz="2400" dirty="0" smtClean="0">
              <a:latin typeface="Times New Roman" pitchFamily="18" charset="0"/>
            </a:endParaRPr>
          </a:p>
          <a:p>
            <a:pPr algn="just">
              <a:lnSpc>
                <a:spcPct val="175000"/>
              </a:lnSpc>
              <a:buFont typeface="Wingdings" pitchFamily="2" charset="2"/>
              <a:buChar char="ü"/>
            </a:pPr>
            <a:endParaRPr lang="en-US" sz="2400" dirty="0" smtClean="0">
              <a:latin typeface="Times New Roman" pitchFamily="18" charset="0"/>
            </a:endParaRPr>
          </a:p>
          <a:p>
            <a:pPr algn="just">
              <a:lnSpc>
                <a:spcPct val="175000"/>
              </a:lnSpc>
              <a:buFont typeface="Wingdings" pitchFamily="2" charset="2"/>
              <a:buChar char="ü"/>
            </a:pPr>
            <a:endParaRPr lang="en-US" sz="2400" dirty="0">
              <a:effectLst/>
              <a:latin typeface="Times New Roman" pitchFamily="18" charset="0"/>
            </a:endParaRPr>
          </a:p>
        </p:txBody>
      </p:sp>
      <p:sp>
        <p:nvSpPr>
          <p:cNvPr id="11" name="Date Placeholder 10"/>
          <p:cNvSpPr>
            <a:spLocks noGrp="1"/>
          </p:cNvSpPr>
          <p:nvPr>
            <p:ph type="dt" sz="half" idx="10"/>
          </p:nvPr>
        </p:nvSpPr>
        <p:spPr/>
        <p:txBody>
          <a:bodyPr/>
          <a:lstStyle/>
          <a:p>
            <a:endParaRPr lang="en-US" dirty="0"/>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normAutofit fontScale="85000" lnSpcReduction="20000"/>
          </a:bodyPr>
          <a:lstStyle/>
          <a:p>
            <a:fld id="{B6F15528-21DE-4FAA-801E-634DDDAF4B2B}"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533400" y="228600"/>
            <a:ext cx="3124200" cy="990600"/>
          </a:xfrm>
        </p:spPr>
        <p:txBody>
          <a:bodyPr/>
          <a:lstStyle/>
          <a:p>
            <a:pPr algn="ctr"/>
            <a:r>
              <a:rPr lang="en-US" sz="3200" b="1" dirty="0">
                <a:solidFill>
                  <a:srgbClr val="FF0000"/>
                </a:solidFill>
                <a:effectLst>
                  <a:outerShdw blurRad="38100" dist="38100" dir="2700000" algn="tl">
                    <a:srgbClr val="000000">
                      <a:alpha val="43137"/>
                    </a:srgbClr>
                  </a:outerShdw>
                </a:effectLst>
                <a:latin typeface="Times New Roman" pitchFamily="18" charset="0"/>
              </a:rPr>
              <a:t>Contents </a:t>
            </a:r>
          </a:p>
        </p:txBody>
      </p:sp>
      <p:sp>
        <p:nvSpPr>
          <p:cNvPr id="19459" name="Rectangle 3"/>
          <p:cNvSpPr>
            <a:spLocks noGrp="1" noChangeArrowheads="1"/>
          </p:cNvSpPr>
          <p:nvPr>
            <p:ph type="body" idx="1"/>
          </p:nvPr>
        </p:nvSpPr>
        <p:spPr>
          <a:xfrm>
            <a:off x="457200" y="1371600"/>
            <a:ext cx="8229600" cy="4754563"/>
          </a:xfrm>
        </p:spPr>
        <p:txBody>
          <a:bodyPr>
            <a:normAutofit fontScale="92500" lnSpcReduction="10000"/>
          </a:bodyPr>
          <a:lstStyle/>
          <a:p>
            <a:pPr marL="533400" indent="-533400">
              <a:lnSpc>
                <a:spcPct val="130000"/>
              </a:lnSpc>
              <a:buNone/>
            </a:pPr>
            <a:r>
              <a:rPr lang="en-US" sz="2400" dirty="0" smtClean="0">
                <a:effectLst/>
                <a:latin typeface="Times New Roman" pitchFamily="18" charset="0"/>
              </a:rPr>
              <a:t> </a:t>
            </a:r>
          </a:p>
          <a:p>
            <a:pPr lvl="0"/>
            <a:r>
              <a:rPr lang="en-US" sz="3000" dirty="0" smtClean="0"/>
              <a:t>Introduction</a:t>
            </a:r>
            <a:endParaRPr lang="en-IN" sz="3000" dirty="0" smtClean="0"/>
          </a:p>
          <a:p>
            <a:pPr lvl="0"/>
            <a:r>
              <a:rPr lang="en-US" sz="3000" dirty="0" smtClean="0"/>
              <a:t>Occupational health and its History</a:t>
            </a:r>
          </a:p>
          <a:p>
            <a:pPr lvl="0"/>
            <a:r>
              <a:rPr lang="en-US" sz="3000" dirty="0" smtClean="0"/>
              <a:t>Occupational environment</a:t>
            </a:r>
          </a:p>
          <a:p>
            <a:pPr lvl="0"/>
            <a:r>
              <a:rPr lang="en-US" sz="3000" dirty="0" smtClean="0"/>
              <a:t>Occupational hazards in dentistry </a:t>
            </a:r>
            <a:endParaRPr lang="en-IN" sz="3000" dirty="0" smtClean="0"/>
          </a:p>
          <a:p>
            <a:pPr lvl="0"/>
            <a:r>
              <a:rPr lang="en-US" sz="3000" dirty="0" smtClean="0"/>
              <a:t>Categories of tasks in relation to risk</a:t>
            </a:r>
            <a:endParaRPr lang="en-IN" sz="3000" dirty="0" smtClean="0"/>
          </a:p>
          <a:p>
            <a:pPr lvl="0"/>
            <a:r>
              <a:rPr lang="en-US" sz="3000" dirty="0" smtClean="0"/>
              <a:t>Ergonomics</a:t>
            </a:r>
            <a:endParaRPr lang="en-IN" sz="3000" dirty="0" smtClean="0"/>
          </a:p>
          <a:p>
            <a:pPr lvl="0"/>
            <a:r>
              <a:rPr lang="en-US" sz="3000" dirty="0" smtClean="0"/>
              <a:t>Global prevalence of Occupational hazards</a:t>
            </a:r>
            <a:endParaRPr lang="en-IN" sz="3000" dirty="0" smtClean="0"/>
          </a:p>
          <a:p>
            <a:pPr lvl="0"/>
            <a:r>
              <a:rPr lang="en-US" sz="3000" dirty="0" smtClean="0"/>
              <a:t>Conclusions</a:t>
            </a:r>
            <a:endParaRPr lang="en-IN" sz="3000" dirty="0" smtClean="0"/>
          </a:p>
          <a:p>
            <a:pPr lvl="0"/>
            <a:r>
              <a:rPr lang="en-US" sz="3000" dirty="0" smtClean="0"/>
              <a:t>References </a:t>
            </a:r>
            <a:endParaRPr lang="en-IN" sz="3000" dirty="0" smtClean="0"/>
          </a:p>
          <a:p>
            <a:pPr marL="533400" indent="-533400">
              <a:lnSpc>
                <a:spcPct val="130000"/>
              </a:lnSpc>
            </a:pPr>
            <a:endParaRPr lang="en-US" sz="2400" dirty="0">
              <a:effectLst/>
              <a:latin typeface="Times New Roman" pitchFamily="18" charset="0"/>
            </a:endParaRP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normAutofit fontScale="85000" lnSpcReduction="20000"/>
          </a:bodyPr>
          <a:lstStyle/>
          <a:p>
            <a:fld id="{B6F15528-21DE-4FAA-801E-634DDDAF4B2B}" type="slidenum">
              <a:rPr lang="en-US" smtClean="0"/>
              <a:pPr/>
              <a:t>3</a:t>
            </a:fld>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Content Placeholder 4"/>
          <p:cNvSpPr>
            <a:spLocks noGrp="1"/>
          </p:cNvSpPr>
          <p:nvPr>
            <p:ph sz="quarter" idx="1"/>
          </p:nvPr>
        </p:nvSpPr>
        <p:spPr/>
        <p:txBody>
          <a:bodyPr>
            <a:normAutofit/>
          </a:bodyPr>
          <a:lstStyle/>
          <a:p>
            <a:r>
              <a:rPr lang="en-US" sz="2800" u="sng" dirty="0" smtClean="0">
                <a:latin typeface="Times New Roman" pitchFamily="18" charset="0"/>
              </a:rPr>
              <a:t>Main entry points of infection</a:t>
            </a:r>
            <a:br>
              <a:rPr lang="en-US" sz="2800" u="sng" dirty="0" smtClean="0">
                <a:latin typeface="Times New Roman" pitchFamily="18" charset="0"/>
              </a:rPr>
            </a:br>
            <a:endParaRPr lang="en-US" sz="2800" dirty="0"/>
          </a:p>
        </p:txBody>
      </p:sp>
      <p:graphicFrame>
        <p:nvGraphicFramePr>
          <p:cNvPr id="6" name="Diagram 5"/>
          <p:cNvGraphicFramePr/>
          <p:nvPr/>
        </p:nvGraphicFramePr>
        <p:xfrm>
          <a:off x="1447800" y="2209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p:txBody>
          <a:bodyPr>
            <a:normAutofit fontScale="85000" lnSpcReduction="20000"/>
          </a:bodyPr>
          <a:lstStyle/>
          <a:p>
            <a:fld id="{B6F15528-21DE-4FAA-801E-634DDDAF4B2B}"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rrowheads="1"/>
          </p:cNvSpPr>
          <p:nvPr>
            <p:ph type="title"/>
          </p:nvPr>
        </p:nvSpPr>
        <p:spPr/>
        <p:txBody>
          <a:bodyPr/>
          <a:lstStyle/>
          <a:p>
            <a:pPr algn="ctr"/>
            <a:r>
              <a:rPr lang="en-US" sz="3200" dirty="0">
                <a:effectLst/>
                <a:latin typeface="Times New Roman" pitchFamily="18" charset="0"/>
              </a:rPr>
              <a:t>AEROSOL HAZARDS</a:t>
            </a:r>
          </a:p>
        </p:txBody>
      </p:sp>
      <p:sp>
        <p:nvSpPr>
          <p:cNvPr id="103427" name="Rectangle 3"/>
          <p:cNvSpPr>
            <a:spLocks noGrp="1" noChangeArrowheads="1"/>
          </p:cNvSpPr>
          <p:nvPr>
            <p:ph type="body" idx="1"/>
          </p:nvPr>
        </p:nvSpPr>
        <p:spPr/>
        <p:txBody>
          <a:bodyPr>
            <a:normAutofit lnSpcReduction="10000"/>
          </a:bodyPr>
          <a:lstStyle/>
          <a:p>
            <a:pPr algn="just">
              <a:lnSpc>
                <a:spcPct val="200000"/>
              </a:lnSpc>
              <a:buFont typeface="Wingdings" pitchFamily="2" charset="2"/>
              <a:buBlip>
                <a:blip r:embed="rId2"/>
              </a:buBlip>
            </a:pPr>
            <a:r>
              <a:rPr lang="en-US" sz="2400" dirty="0">
                <a:effectLst/>
                <a:latin typeface="Times New Roman" pitchFamily="18" charset="0"/>
              </a:rPr>
              <a:t>Dental aerosols may be defined as </a:t>
            </a:r>
            <a:r>
              <a:rPr lang="en-US" sz="2400" b="1" i="1" dirty="0">
                <a:effectLst/>
                <a:latin typeface="Times New Roman" pitchFamily="18" charset="0"/>
              </a:rPr>
              <a:t>suspensions of extremely fine air-borne particles that are liquid, solid or </a:t>
            </a:r>
            <a:r>
              <a:rPr lang="en-US" sz="2400" b="1" i="1" dirty="0" smtClean="0">
                <a:effectLst/>
                <a:latin typeface="Times New Roman" pitchFamily="18" charset="0"/>
              </a:rPr>
              <a:t>combinations of both.</a:t>
            </a:r>
            <a:endParaRPr lang="en-US" sz="2400" b="1" i="1" dirty="0">
              <a:effectLst/>
              <a:latin typeface="Times New Roman" pitchFamily="18" charset="0"/>
            </a:endParaRPr>
          </a:p>
          <a:p>
            <a:pPr algn="just">
              <a:lnSpc>
                <a:spcPct val="200000"/>
              </a:lnSpc>
              <a:buFont typeface="Wingdings" pitchFamily="2" charset="2"/>
              <a:buBlip>
                <a:blip r:embed="rId2"/>
              </a:buBlip>
            </a:pPr>
            <a:r>
              <a:rPr lang="en-US" sz="2400" dirty="0">
                <a:effectLst/>
                <a:latin typeface="Times New Roman" pitchFamily="18" charset="0"/>
              </a:rPr>
              <a:t>The major hazard arising from aerosols is associated with their small particle size, which allows them to enter the respiratory system.</a:t>
            </a:r>
          </a:p>
        </p:txBody>
      </p:sp>
      <p:sp>
        <p:nvSpPr>
          <p:cNvPr id="103432" name="Text Box 8"/>
          <p:cNvSpPr txBox="1">
            <a:spLocks noChangeArrowheads="1"/>
          </p:cNvSpPr>
          <p:nvPr/>
        </p:nvSpPr>
        <p:spPr bwMode="auto">
          <a:xfrm>
            <a:off x="2819400" y="3124200"/>
            <a:ext cx="1371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6" name="Date Placeholder 5"/>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normAutofit fontScale="85000" lnSpcReduction="20000"/>
          </a:bodyPr>
          <a:lstStyle/>
          <a:p>
            <a:fld id="{B6F15528-21DE-4FAA-801E-634DDDAF4B2B}"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rrowheads="1"/>
          </p:cNvSpPr>
          <p:nvPr>
            <p:ph type="title"/>
          </p:nvPr>
        </p:nvSpPr>
        <p:spPr/>
        <p:txBody>
          <a:bodyPr/>
          <a:lstStyle/>
          <a:p>
            <a:endParaRPr lang="en-US" sz="3200">
              <a:effectLst/>
              <a:latin typeface="Times New Roman" pitchFamily="18" charset="0"/>
            </a:endParaRPr>
          </a:p>
        </p:txBody>
      </p:sp>
      <p:sp>
        <p:nvSpPr>
          <p:cNvPr id="104451" name="Rectangle 3"/>
          <p:cNvSpPr>
            <a:spLocks noGrp="1" noChangeArrowheads="1"/>
          </p:cNvSpPr>
          <p:nvPr>
            <p:ph type="body" idx="1"/>
          </p:nvPr>
        </p:nvSpPr>
        <p:spPr/>
        <p:txBody>
          <a:bodyPr/>
          <a:lstStyle/>
          <a:p>
            <a:pPr marL="609600" indent="-609600" algn="just">
              <a:lnSpc>
                <a:spcPct val="160000"/>
              </a:lnSpc>
              <a:buFont typeface="Wingdings" pitchFamily="2" charset="2"/>
              <a:buBlip>
                <a:blip r:embed="rId2"/>
              </a:buBlip>
            </a:pPr>
            <a:r>
              <a:rPr lang="en-US" sz="2400" dirty="0">
                <a:effectLst/>
                <a:latin typeface="Times New Roman" pitchFamily="18" charset="0"/>
              </a:rPr>
              <a:t>Dental aerosols may have three components:</a:t>
            </a:r>
          </a:p>
          <a:p>
            <a:pPr marL="929640" lvl="1" indent="-609600" algn="just">
              <a:lnSpc>
                <a:spcPct val="160000"/>
              </a:lnSpc>
              <a:buFont typeface="Wingdings" pitchFamily="2" charset="2"/>
              <a:buAutoNum type="arabicPeriod"/>
            </a:pPr>
            <a:r>
              <a:rPr lang="en-US" sz="2400" dirty="0">
                <a:effectLst/>
                <a:latin typeface="Times New Roman" pitchFamily="18" charset="0"/>
              </a:rPr>
              <a:t>Bacteria and viruses</a:t>
            </a:r>
          </a:p>
          <a:p>
            <a:pPr marL="929640" lvl="1" indent="-609600" algn="just">
              <a:lnSpc>
                <a:spcPct val="160000"/>
              </a:lnSpc>
              <a:buFont typeface="Wingdings" pitchFamily="2" charset="2"/>
              <a:buAutoNum type="arabicPeriod"/>
            </a:pPr>
            <a:r>
              <a:rPr lang="en-US" sz="2400" dirty="0">
                <a:effectLst/>
                <a:latin typeface="Times New Roman" pitchFamily="18" charset="0"/>
              </a:rPr>
              <a:t>Particles of tooth structure</a:t>
            </a:r>
          </a:p>
          <a:p>
            <a:pPr marL="929640" lvl="1" indent="-609600" algn="just">
              <a:lnSpc>
                <a:spcPct val="160000"/>
              </a:lnSpc>
              <a:buFont typeface="Wingdings" pitchFamily="2" charset="2"/>
              <a:buAutoNum type="arabicPeriod"/>
            </a:pPr>
            <a:r>
              <a:rPr lang="en-US" sz="2400" dirty="0">
                <a:effectLst/>
                <a:latin typeface="Times New Roman" pitchFamily="18" charset="0"/>
              </a:rPr>
              <a:t>Particles of dental materials</a:t>
            </a:r>
          </a:p>
        </p:txBody>
      </p:sp>
      <p:sp>
        <p:nvSpPr>
          <p:cNvPr id="104452" name="Text Box 4"/>
          <p:cNvSpPr txBox="1">
            <a:spLocks noChangeArrowheads="1"/>
          </p:cNvSpPr>
          <p:nvPr/>
        </p:nvSpPr>
        <p:spPr bwMode="auto">
          <a:xfrm>
            <a:off x="2819400" y="3124200"/>
            <a:ext cx="1371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6" name="Date Placeholder 5"/>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normAutofit fontScale="85000" lnSpcReduction="20000"/>
          </a:bodyPr>
          <a:lstStyle/>
          <a:p>
            <a:fld id="{B6F15528-21DE-4FAA-801E-634DDDAF4B2B}"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rrowheads="1"/>
          </p:cNvSpPr>
          <p:nvPr>
            <p:ph type="title"/>
          </p:nvPr>
        </p:nvSpPr>
        <p:spPr/>
        <p:txBody>
          <a:bodyPr/>
          <a:lstStyle/>
          <a:p>
            <a:r>
              <a:rPr lang="en-US" sz="3200">
                <a:effectLst/>
                <a:latin typeface="Times New Roman" pitchFamily="18" charset="0"/>
              </a:rPr>
              <a:t>Preventive measures</a:t>
            </a:r>
          </a:p>
        </p:txBody>
      </p:sp>
      <p:sp>
        <p:nvSpPr>
          <p:cNvPr id="106499" name="Rectangle 3"/>
          <p:cNvSpPr>
            <a:spLocks noGrp="1" noChangeArrowheads="1"/>
          </p:cNvSpPr>
          <p:nvPr>
            <p:ph type="body" idx="1"/>
          </p:nvPr>
        </p:nvSpPr>
        <p:spPr/>
        <p:txBody>
          <a:bodyPr/>
          <a:lstStyle/>
          <a:p>
            <a:pPr algn="just">
              <a:lnSpc>
                <a:spcPct val="200000"/>
              </a:lnSpc>
              <a:buFont typeface="Wingdings" pitchFamily="2" charset="2"/>
              <a:buBlip>
                <a:blip r:embed="rId2"/>
              </a:buBlip>
            </a:pPr>
            <a:r>
              <a:rPr lang="en-US" sz="2400" dirty="0">
                <a:effectLst/>
                <a:latin typeface="Times New Roman" pitchFamily="18" charset="0"/>
              </a:rPr>
              <a:t>Face masks and safety glasses</a:t>
            </a:r>
          </a:p>
          <a:p>
            <a:pPr algn="just">
              <a:lnSpc>
                <a:spcPct val="200000"/>
              </a:lnSpc>
              <a:buFont typeface="Wingdings" pitchFamily="2" charset="2"/>
              <a:buBlip>
                <a:blip r:embed="rId2"/>
              </a:buBlip>
            </a:pPr>
            <a:r>
              <a:rPr lang="en-US" sz="2400" dirty="0">
                <a:effectLst/>
                <a:latin typeface="Times New Roman" pitchFamily="18" charset="0"/>
              </a:rPr>
              <a:t>Rubber dam</a:t>
            </a:r>
          </a:p>
          <a:p>
            <a:pPr algn="just">
              <a:lnSpc>
                <a:spcPct val="200000"/>
              </a:lnSpc>
              <a:buFont typeface="Wingdings" pitchFamily="2" charset="2"/>
              <a:buBlip>
                <a:blip r:embed="rId2"/>
              </a:buBlip>
            </a:pPr>
            <a:r>
              <a:rPr lang="en-US" sz="2400" dirty="0">
                <a:effectLst/>
                <a:latin typeface="Times New Roman" pitchFamily="18" charset="0"/>
              </a:rPr>
              <a:t>Suction (high velocity)</a:t>
            </a:r>
          </a:p>
          <a:p>
            <a:pPr algn="just">
              <a:lnSpc>
                <a:spcPct val="200000"/>
              </a:lnSpc>
              <a:buFont typeface="Wingdings" pitchFamily="2" charset="2"/>
              <a:buBlip>
                <a:blip r:embed="rId2"/>
              </a:buBlip>
            </a:pPr>
            <a:r>
              <a:rPr lang="en-US" sz="2400" dirty="0">
                <a:effectLst/>
                <a:latin typeface="Times New Roman" pitchFamily="18" charset="0"/>
              </a:rPr>
              <a:t>Preoperative </a:t>
            </a:r>
            <a:r>
              <a:rPr lang="en-US" sz="2400" dirty="0" err="1">
                <a:effectLst/>
                <a:latin typeface="Times New Roman" pitchFamily="18" charset="0"/>
              </a:rPr>
              <a:t>mouthrinse</a:t>
            </a:r>
            <a:endParaRPr lang="en-US" sz="2400" dirty="0">
              <a:effectLst/>
              <a:latin typeface="Times New Roman" pitchFamily="18" charset="0"/>
            </a:endParaRPr>
          </a:p>
          <a:p>
            <a:pPr algn="just">
              <a:lnSpc>
                <a:spcPct val="200000"/>
              </a:lnSpc>
              <a:buFont typeface="Wingdings" pitchFamily="2" charset="2"/>
              <a:buBlip>
                <a:blip r:embed="rId2"/>
              </a:buBlip>
            </a:pPr>
            <a:r>
              <a:rPr lang="en-US" sz="2400" dirty="0">
                <a:effectLst/>
                <a:latin typeface="Times New Roman" pitchFamily="18" charset="0"/>
              </a:rPr>
              <a:t>Good ventilation</a:t>
            </a:r>
          </a:p>
        </p:txBody>
      </p:sp>
      <p:sp>
        <p:nvSpPr>
          <p:cNvPr id="106500" name="Text Box 4"/>
          <p:cNvSpPr txBox="1">
            <a:spLocks noChangeArrowheads="1"/>
          </p:cNvSpPr>
          <p:nvPr/>
        </p:nvSpPr>
        <p:spPr bwMode="auto">
          <a:xfrm>
            <a:off x="2819400" y="3124200"/>
            <a:ext cx="1371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6" name="Date Placeholder 5"/>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normAutofit fontScale="85000" lnSpcReduction="20000"/>
          </a:bodyPr>
          <a:lstStyle/>
          <a:p>
            <a:fld id="{B6F15528-21DE-4FAA-801E-634DDDAF4B2B}"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rrowheads="1"/>
          </p:cNvSpPr>
          <p:nvPr>
            <p:ph type="title"/>
          </p:nvPr>
        </p:nvSpPr>
        <p:spPr/>
        <p:txBody>
          <a:bodyPr/>
          <a:lstStyle/>
          <a:p>
            <a:r>
              <a:rPr lang="en-US" sz="3200" b="1" dirty="0">
                <a:solidFill>
                  <a:schemeClr val="accent2">
                    <a:lumMod val="50000"/>
                  </a:schemeClr>
                </a:solidFill>
                <a:effectLst/>
                <a:latin typeface="Times New Roman" pitchFamily="18" charset="0"/>
              </a:rPr>
              <a:t>Infectious and communicable disease</a:t>
            </a:r>
          </a:p>
        </p:txBody>
      </p:sp>
      <p:sp>
        <p:nvSpPr>
          <p:cNvPr id="117763" name="Rectangle 3"/>
          <p:cNvSpPr>
            <a:spLocks noGrp="1" noChangeArrowheads="1"/>
          </p:cNvSpPr>
          <p:nvPr>
            <p:ph type="body" idx="1"/>
          </p:nvPr>
        </p:nvSpPr>
        <p:spPr/>
        <p:txBody>
          <a:bodyPr>
            <a:normAutofit lnSpcReduction="10000"/>
          </a:bodyPr>
          <a:lstStyle/>
          <a:p>
            <a:pPr algn="just">
              <a:lnSpc>
                <a:spcPct val="200000"/>
              </a:lnSpc>
              <a:buFont typeface="Wingdings" pitchFamily="2" charset="2"/>
              <a:buBlip>
                <a:blip r:embed="rId2"/>
              </a:buBlip>
            </a:pPr>
            <a:r>
              <a:rPr lang="en-US" sz="2400" dirty="0">
                <a:effectLst/>
                <a:latin typeface="Times New Roman" pitchFamily="18" charset="0"/>
              </a:rPr>
              <a:t>Frick estimates that as many as 45% of all dentists believe they have contracted infectious illnesses in professional practice.</a:t>
            </a:r>
          </a:p>
          <a:p>
            <a:pPr algn="just">
              <a:lnSpc>
                <a:spcPct val="200000"/>
              </a:lnSpc>
              <a:buFont typeface="Wingdings" pitchFamily="2" charset="2"/>
              <a:buBlip>
                <a:blip r:embed="rId2"/>
              </a:buBlip>
            </a:pPr>
            <a:r>
              <a:rPr lang="en-US" sz="2400" dirty="0">
                <a:effectLst/>
                <a:latin typeface="Times New Roman" pitchFamily="18" charset="0"/>
              </a:rPr>
              <a:t>Bacteria, viruses and fungi represent the most common groups of microorganisms confronting dental professionals as infectious disease hazards.</a:t>
            </a:r>
          </a:p>
        </p:txBody>
      </p:sp>
      <p:sp>
        <p:nvSpPr>
          <p:cNvPr id="117764" name="Text Box 4"/>
          <p:cNvSpPr txBox="1">
            <a:spLocks noChangeArrowheads="1"/>
          </p:cNvSpPr>
          <p:nvPr/>
        </p:nvSpPr>
        <p:spPr bwMode="auto">
          <a:xfrm>
            <a:off x="2819400" y="3124200"/>
            <a:ext cx="1371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6" name="Date Placeholder 5"/>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normAutofit fontScale="85000" lnSpcReduction="20000"/>
          </a:bodyPr>
          <a:lstStyle/>
          <a:p>
            <a:fld id="{B6F15528-21DE-4FAA-801E-634DDDAF4B2B}"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p:txBody>
          <a:bodyPr/>
          <a:lstStyle/>
          <a:p>
            <a:r>
              <a:rPr lang="en-US" sz="3200" dirty="0">
                <a:effectLst/>
                <a:latin typeface="Times New Roman" pitchFamily="18" charset="0"/>
              </a:rPr>
              <a:t>Bacterial infections</a:t>
            </a:r>
          </a:p>
        </p:txBody>
      </p:sp>
      <p:graphicFrame>
        <p:nvGraphicFramePr>
          <p:cNvPr id="81974" name="Group 54"/>
          <p:cNvGraphicFramePr>
            <a:graphicFrameLocks noGrp="1"/>
          </p:cNvGraphicFramePr>
          <p:nvPr>
            <p:ph idx="1"/>
          </p:nvPr>
        </p:nvGraphicFramePr>
        <p:xfrm>
          <a:off x="990600" y="1676400"/>
          <a:ext cx="7620000" cy="4193223"/>
        </p:xfrm>
        <a:graphic>
          <a:graphicData uri="http://schemas.openxmlformats.org/drawingml/2006/table">
            <a:tbl>
              <a:tblPr>
                <a:tableStyleId>{35758FB7-9AC5-4552-8A53-C91805E547FA}</a:tableStyleId>
              </a:tblPr>
              <a:tblGrid>
                <a:gridCol w="1771650"/>
                <a:gridCol w="2355850"/>
                <a:gridCol w="3492500"/>
              </a:tblGrid>
              <a:tr h="9048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dirty="0" smtClean="0">
                          <a:ln>
                            <a:noFill/>
                          </a:ln>
                          <a:effectLst/>
                        </a:rPr>
                        <a:t>Disease </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smtClean="0">
                          <a:ln>
                            <a:noFill/>
                          </a:ln>
                          <a:effectLst/>
                        </a:rPr>
                        <a:t>Causative agent </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dirty="0" smtClean="0">
                          <a:ln>
                            <a:noFill/>
                          </a:ln>
                          <a:effectLst/>
                        </a:rPr>
                        <a:t>Symptoms </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r>
              <a:tr h="9048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smtClean="0">
                          <a:ln>
                            <a:noFill/>
                          </a:ln>
                          <a:effectLst/>
                        </a:rPr>
                        <a:t>Impetigo </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dirty="0" smtClean="0">
                          <a:ln>
                            <a:noFill/>
                          </a:ln>
                          <a:effectLst/>
                        </a:rPr>
                        <a:t>Streptococci </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Tx/>
                        <a:buChar char="-"/>
                        <a:tabLst/>
                      </a:pPr>
                      <a:r>
                        <a:rPr kumimoji="0" lang="en-US" sz="2000" u="none" strike="noStrike" cap="none" normalizeH="0" baseline="0" smtClean="0">
                          <a:ln>
                            <a:noFill/>
                          </a:ln>
                          <a:effectLst/>
                        </a:rPr>
                        <a:t>Thin walled vesicles</a:t>
                      </a:r>
                    </a:p>
                    <a:p>
                      <a:pPr marL="0" marR="0" lvl="0" indent="0" algn="l" defTabSz="914400" rtl="0" eaLnBrk="1" fontAlgn="base" latinLnBrk="0" hangingPunct="1">
                        <a:lnSpc>
                          <a:spcPct val="100000"/>
                        </a:lnSpc>
                        <a:spcBef>
                          <a:spcPct val="20000"/>
                        </a:spcBef>
                        <a:spcAft>
                          <a:spcPct val="0"/>
                        </a:spcAft>
                        <a:buClr>
                          <a:schemeClr val="hlink"/>
                        </a:buClr>
                        <a:buSzPct val="70000"/>
                        <a:buFontTx/>
                        <a:buChar char="-"/>
                        <a:tabLst/>
                      </a:pPr>
                      <a:r>
                        <a:rPr kumimoji="0" lang="en-US" sz="2000" u="none" strike="noStrike" cap="none" normalizeH="0" baseline="0" smtClean="0">
                          <a:ln>
                            <a:noFill/>
                          </a:ln>
                          <a:effectLst/>
                        </a:rPr>
                        <a:t>Highly contagious</a:t>
                      </a:r>
                    </a:p>
                    <a:p>
                      <a:pPr marL="0" marR="0" lvl="0" indent="0" algn="l" defTabSz="914400" rtl="0" eaLnBrk="1" fontAlgn="base" latinLnBrk="0" hangingPunct="1">
                        <a:lnSpc>
                          <a:spcPct val="100000"/>
                        </a:lnSpc>
                        <a:spcBef>
                          <a:spcPct val="20000"/>
                        </a:spcBef>
                        <a:spcAft>
                          <a:spcPct val="0"/>
                        </a:spcAft>
                        <a:buClr>
                          <a:schemeClr val="hlink"/>
                        </a:buClr>
                        <a:buSzPct val="70000"/>
                        <a:buFontTx/>
                        <a:buChar char="-"/>
                        <a:tabLst/>
                      </a:pPr>
                      <a:r>
                        <a:rPr kumimoji="0" lang="en-US" sz="2000" u="none" strike="noStrike" cap="none" normalizeH="0" baseline="0" smtClean="0">
                          <a:ln>
                            <a:noFill/>
                          </a:ln>
                          <a:effectLst/>
                        </a:rPr>
                        <a:t>Mainly on extremities</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tc>
              </a:tr>
              <a:tr h="10937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smtClean="0">
                          <a:ln>
                            <a:noFill/>
                          </a:ln>
                          <a:effectLst/>
                        </a:rPr>
                        <a:t>Conjunctivitis </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dirty="0" smtClean="0">
                          <a:ln>
                            <a:noFill/>
                          </a:ln>
                          <a:effectLst/>
                        </a:rPr>
                        <a:t>Bacteria from aerosols</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Tx/>
                        <a:buChar char="-"/>
                        <a:tabLst/>
                      </a:pPr>
                      <a:r>
                        <a:rPr kumimoji="0" lang="en-US" sz="2000" u="none" strike="noStrike" cap="none" normalizeH="0" baseline="0" dirty="0" smtClean="0">
                          <a:ln>
                            <a:noFill/>
                          </a:ln>
                          <a:effectLst/>
                        </a:rPr>
                        <a:t>Reddened appearance of conjunctiva</a:t>
                      </a:r>
                    </a:p>
                    <a:p>
                      <a:pPr marL="0" marR="0" lvl="0" indent="0" algn="l" defTabSz="914400" rtl="0" eaLnBrk="1" fontAlgn="base" latinLnBrk="0" hangingPunct="1">
                        <a:lnSpc>
                          <a:spcPct val="100000"/>
                        </a:lnSpc>
                        <a:spcBef>
                          <a:spcPct val="20000"/>
                        </a:spcBef>
                        <a:spcAft>
                          <a:spcPct val="0"/>
                        </a:spcAft>
                        <a:buClr>
                          <a:schemeClr val="hlink"/>
                        </a:buClr>
                        <a:buSzPct val="70000"/>
                        <a:buFontTx/>
                        <a:buChar char="-"/>
                        <a:tabLst/>
                      </a:pPr>
                      <a:r>
                        <a:rPr kumimoji="0" lang="en-US" sz="2000" u="none" strike="noStrike" cap="none" normalizeH="0" baseline="0" dirty="0" smtClean="0">
                          <a:ln>
                            <a:noFill/>
                          </a:ln>
                          <a:effectLst/>
                        </a:rPr>
                        <a:t>Purulent discharge</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r>
              <a:tr h="9048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smtClean="0">
                          <a:ln>
                            <a:noFill/>
                          </a:ln>
                          <a:effectLst/>
                        </a:rPr>
                        <a:t>Tuberculosis </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smtClean="0">
                          <a:ln>
                            <a:noFill/>
                          </a:ln>
                          <a:effectLst/>
                        </a:rPr>
                        <a:t>Mycobacterium tuberculosis</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Tx/>
                        <a:buChar char="-"/>
                        <a:tabLst/>
                      </a:pPr>
                      <a:r>
                        <a:rPr kumimoji="0" lang="en-US" sz="2000" u="none" strike="noStrike" cap="none" normalizeH="0" baseline="0" dirty="0" smtClean="0">
                          <a:ln>
                            <a:noFill/>
                          </a:ln>
                          <a:effectLst/>
                        </a:rPr>
                        <a:t>Cough, weight loss, fever, malaise, </a:t>
                      </a:r>
                      <a:r>
                        <a:rPr kumimoji="0" lang="en-US" sz="2000" u="none" strike="noStrike" cap="none" normalizeH="0" baseline="0" dirty="0" err="1" smtClean="0">
                          <a:ln>
                            <a:noFill/>
                          </a:ln>
                          <a:effectLst/>
                        </a:rPr>
                        <a:t>hemoptysis</a:t>
                      </a:r>
                      <a:r>
                        <a:rPr kumimoji="0" lang="en-US" sz="2000" u="none" strike="noStrike" cap="none" normalizeH="0" baseline="0" dirty="0" smtClean="0">
                          <a:ln>
                            <a:noFill/>
                          </a:ln>
                          <a:effectLst/>
                        </a:rPr>
                        <a:t>, chest pain.</a:t>
                      </a:r>
                    </a:p>
                    <a:p>
                      <a:pPr marL="0" marR="0" lvl="0" indent="0" algn="l" defTabSz="914400" rtl="0" eaLnBrk="1" fontAlgn="base" latinLnBrk="0" hangingPunct="1">
                        <a:lnSpc>
                          <a:spcPct val="100000"/>
                        </a:lnSpc>
                        <a:spcBef>
                          <a:spcPct val="20000"/>
                        </a:spcBef>
                        <a:spcAft>
                          <a:spcPct val="0"/>
                        </a:spcAft>
                        <a:buClr>
                          <a:schemeClr val="hlink"/>
                        </a:buClr>
                        <a:buSzPct val="70000"/>
                        <a:buFontTx/>
                        <a:buChar char="-"/>
                        <a:tabLst/>
                      </a:pPr>
                      <a:r>
                        <a:rPr kumimoji="0" lang="en-US" sz="2000" u="none" strike="noStrike" cap="none" normalizeH="0" baseline="0" dirty="0" smtClean="0">
                          <a:ln>
                            <a:noFill/>
                          </a:ln>
                          <a:effectLst/>
                        </a:rPr>
                        <a:t>Tubercles that break into ulcer</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r>
            </a:tbl>
          </a:graphicData>
        </a:graphic>
      </p:graphicFrame>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1"/>
          </p:nvPr>
        </p:nvSpPr>
        <p:spPr/>
        <p:txBody>
          <a:bodyPr/>
          <a:lstStyle/>
          <a:p>
            <a:fld id="{717F2640-58CE-4272-808F-95572F33CBF3}"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rrowheads="1"/>
          </p:cNvSpPr>
          <p:nvPr>
            <p:ph type="title"/>
          </p:nvPr>
        </p:nvSpPr>
        <p:spPr/>
        <p:txBody>
          <a:bodyPr/>
          <a:lstStyle/>
          <a:p>
            <a:r>
              <a:rPr lang="en-US" sz="3200">
                <a:effectLst/>
                <a:latin typeface="Times New Roman" pitchFamily="18" charset="0"/>
              </a:rPr>
              <a:t>Fungal infections</a:t>
            </a:r>
          </a:p>
        </p:txBody>
      </p:sp>
      <p:graphicFrame>
        <p:nvGraphicFramePr>
          <p:cNvPr id="119837" name="Group 29"/>
          <p:cNvGraphicFramePr>
            <a:graphicFrameLocks noGrp="1"/>
          </p:cNvGraphicFramePr>
          <p:nvPr>
            <p:ph idx="1"/>
          </p:nvPr>
        </p:nvGraphicFramePr>
        <p:xfrm>
          <a:off x="685800" y="2438400"/>
          <a:ext cx="8120063" cy="2716213"/>
        </p:xfrm>
        <a:graphic>
          <a:graphicData uri="http://schemas.openxmlformats.org/drawingml/2006/table">
            <a:tbl>
              <a:tblPr>
                <a:tableStyleId>{3C2FFA5D-87B4-456A-9821-1D502468CF0F}</a:tableStyleId>
              </a:tblPr>
              <a:tblGrid>
                <a:gridCol w="1979613"/>
                <a:gridCol w="2473325"/>
                <a:gridCol w="3667125"/>
              </a:tblGrid>
              <a:tr h="9048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dirty="0" smtClean="0">
                          <a:ln>
                            <a:noFill/>
                          </a:ln>
                          <a:effectLst/>
                        </a:rPr>
                        <a:t>Disease </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smtClean="0">
                          <a:ln>
                            <a:noFill/>
                          </a:ln>
                          <a:effectLst/>
                        </a:rPr>
                        <a:t>Causative agent </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dirty="0" smtClean="0">
                          <a:ln>
                            <a:noFill/>
                          </a:ln>
                          <a:effectLst/>
                        </a:rPr>
                        <a:t>Symptoms </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r>
              <a:tr h="9048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smtClean="0">
                          <a:ln>
                            <a:noFill/>
                          </a:ln>
                          <a:effectLst/>
                        </a:rPr>
                        <a:t>Dermatophytosis (ringworm)</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smtClean="0">
                          <a:ln>
                            <a:noFill/>
                          </a:ln>
                          <a:effectLst/>
                        </a:rPr>
                        <a:t>Fungus </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Tx/>
                        <a:buChar char="-"/>
                        <a:tabLst/>
                      </a:pPr>
                      <a:r>
                        <a:rPr kumimoji="0" lang="en-US" sz="2000" u="none" strike="noStrike" cap="none" normalizeH="0" baseline="0" dirty="0" smtClean="0">
                          <a:ln>
                            <a:noFill/>
                          </a:ln>
                          <a:effectLst/>
                        </a:rPr>
                        <a:t>Mild redness &amp; itching</a:t>
                      </a:r>
                    </a:p>
                    <a:p>
                      <a:pPr marL="0" marR="0" lvl="0" indent="0" algn="l" defTabSz="914400" rtl="0" eaLnBrk="1" fontAlgn="base" latinLnBrk="0" hangingPunct="1">
                        <a:lnSpc>
                          <a:spcPct val="100000"/>
                        </a:lnSpc>
                        <a:spcBef>
                          <a:spcPct val="20000"/>
                        </a:spcBef>
                        <a:spcAft>
                          <a:spcPct val="0"/>
                        </a:spcAft>
                        <a:buClr>
                          <a:schemeClr val="hlink"/>
                        </a:buClr>
                        <a:buSzPct val="70000"/>
                        <a:buFontTx/>
                        <a:buChar char="-"/>
                        <a:tabLst/>
                      </a:pPr>
                      <a:r>
                        <a:rPr kumimoji="0" lang="en-US" sz="2000" u="none" strike="noStrike" cap="none" normalizeH="0" baseline="0" dirty="0" smtClean="0">
                          <a:ln>
                            <a:noFill/>
                          </a:ln>
                          <a:effectLst/>
                        </a:rPr>
                        <a:t>Mechanical deformities of nails</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r>
              <a:tr h="9064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smtClean="0">
                          <a:ln>
                            <a:noFill/>
                          </a:ln>
                          <a:effectLst/>
                        </a:rPr>
                        <a:t>Candidiasis </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smtClean="0">
                          <a:ln>
                            <a:noFill/>
                          </a:ln>
                          <a:effectLst/>
                        </a:rPr>
                        <a:t>Candida albicans</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Tx/>
                        <a:buChar char="-"/>
                        <a:tabLst/>
                      </a:pPr>
                      <a:r>
                        <a:rPr kumimoji="0" lang="en-US" sz="2000" u="none" strike="noStrike" cap="none" normalizeH="0" baseline="0" dirty="0" smtClean="0">
                          <a:ln>
                            <a:noFill/>
                          </a:ln>
                          <a:effectLst/>
                        </a:rPr>
                        <a:t>Curd like plaques on the skin</a:t>
                      </a:r>
                    </a:p>
                    <a:p>
                      <a:pPr marL="0" marR="0" lvl="0" indent="0" algn="l" defTabSz="914400" rtl="0" eaLnBrk="1" fontAlgn="base" latinLnBrk="0" hangingPunct="1">
                        <a:lnSpc>
                          <a:spcPct val="100000"/>
                        </a:lnSpc>
                        <a:spcBef>
                          <a:spcPct val="20000"/>
                        </a:spcBef>
                        <a:spcAft>
                          <a:spcPct val="0"/>
                        </a:spcAft>
                        <a:buClr>
                          <a:schemeClr val="hlink"/>
                        </a:buClr>
                        <a:buSzPct val="70000"/>
                        <a:buFontTx/>
                        <a:buChar char="-"/>
                        <a:tabLst/>
                      </a:pPr>
                      <a:r>
                        <a:rPr kumimoji="0" lang="en-US" sz="2000" u="none" strike="noStrike" cap="none" normalizeH="0" baseline="0" dirty="0" err="1" smtClean="0">
                          <a:ln>
                            <a:noFill/>
                          </a:ln>
                          <a:effectLst/>
                        </a:rPr>
                        <a:t>Paronychial</a:t>
                      </a:r>
                      <a:r>
                        <a:rPr kumimoji="0" lang="en-US" sz="2000" u="none" strike="noStrike" cap="none" normalizeH="0" baseline="0" dirty="0" smtClean="0">
                          <a:ln>
                            <a:noFill/>
                          </a:ln>
                          <a:effectLst/>
                        </a:rPr>
                        <a:t> infections</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r>
            </a:tbl>
          </a:graphicData>
        </a:graphic>
      </p:graphicFrame>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1"/>
          </p:nvPr>
        </p:nvSpPr>
        <p:spPr/>
        <p:txBody>
          <a:bodyPr/>
          <a:lstStyle/>
          <a:p>
            <a:fld id="{717F2640-58CE-4272-808F-95572F33CBF3}"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rrowheads="1"/>
          </p:cNvSpPr>
          <p:nvPr>
            <p:ph type="title"/>
          </p:nvPr>
        </p:nvSpPr>
        <p:spPr/>
        <p:txBody>
          <a:bodyPr/>
          <a:lstStyle/>
          <a:p>
            <a:r>
              <a:rPr lang="en-US" sz="3200">
                <a:effectLst/>
                <a:latin typeface="Times New Roman" pitchFamily="18" charset="0"/>
              </a:rPr>
              <a:t>Viral infections</a:t>
            </a:r>
          </a:p>
        </p:txBody>
      </p:sp>
      <p:graphicFrame>
        <p:nvGraphicFramePr>
          <p:cNvPr id="120864" name="Group 32"/>
          <p:cNvGraphicFramePr>
            <a:graphicFrameLocks noGrp="1"/>
          </p:cNvGraphicFramePr>
          <p:nvPr>
            <p:ph idx="1"/>
          </p:nvPr>
        </p:nvGraphicFramePr>
        <p:xfrm>
          <a:off x="609600" y="1828800"/>
          <a:ext cx="8077200" cy="3843973"/>
        </p:xfrm>
        <a:graphic>
          <a:graphicData uri="http://schemas.openxmlformats.org/drawingml/2006/table">
            <a:tbl>
              <a:tblPr>
                <a:tableStyleId>{284E427A-3D55-4303-BF80-6455036E1DE7}</a:tableStyleId>
              </a:tblPr>
              <a:tblGrid>
                <a:gridCol w="2130425"/>
                <a:gridCol w="2001838"/>
                <a:gridCol w="3944937"/>
              </a:tblGrid>
              <a:tr h="9048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dirty="0" smtClean="0">
                          <a:ln>
                            <a:noFill/>
                          </a:ln>
                          <a:effectLst/>
                        </a:rPr>
                        <a:t>Disease </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smtClean="0">
                          <a:ln>
                            <a:noFill/>
                          </a:ln>
                          <a:effectLst/>
                        </a:rPr>
                        <a:t>Causative agent </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smtClean="0">
                          <a:ln>
                            <a:noFill/>
                          </a:ln>
                          <a:effectLst/>
                        </a:rPr>
                        <a:t>Symptoms </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tc>
              </a:tr>
              <a:tr h="9048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dirty="0" smtClean="0">
                          <a:ln>
                            <a:noFill/>
                          </a:ln>
                          <a:effectLst/>
                        </a:rPr>
                        <a:t>Herpes simplex</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dirty="0" smtClean="0">
                          <a:ln>
                            <a:noFill/>
                          </a:ln>
                          <a:effectLst/>
                        </a:rPr>
                        <a:t>HSV 1</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Tx/>
                        <a:buChar char="-"/>
                        <a:tabLst/>
                      </a:pPr>
                      <a:r>
                        <a:rPr kumimoji="0" lang="en-US" sz="2000" u="none" strike="noStrike" cap="none" normalizeH="0" baseline="0" smtClean="0">
                          <a:ln>
                            <a:noFill/>
                          </a:ln>
                          <a:effectLst/>
                        </a:rPr>
                        <a:t>Primary herpetic gingivostomatitis</a:t>
                      </a:r>
                    </a:p>
                    <a:p>
                      <a:pPr marL="0" marR="0" lvl="0" indent="0" algn="l" defTabSz="914400" rtl="0" eaLnBrk="1" fontAlgn="base" latinLnBrk="0" hangingPunct="1">
                        <a:lnSpc>
                          <a:spcPct val="100000"/>
                        </a:lnSpc>
                        <a:spcBef>
                          <a:spcPct val="20000"/>
                        </a:spcBef>
                        <a:spcAft>
                          <a:spcPct val="0"/>
                        </a:spcAft>
                        <a:buClr>
                          <a:schemeClr val="hlink"/>
                        </a:buClr>
                        <a:buSzPct val="70000"/>
                        <a:buFontTx/>
                        <a:buChar char="-"/>
                        <a:tabLst/>
                      </a:pPr>
                      <a:r>
                        <a:rPr kumimoji="0" lang="en-US" sz="2000" u="none" strike="noStrike" cap="none" normalizeH="0" baseline="0" smtClean="0">
                          <a:ln>
                            <a:noFill/>
                          </a:ln>
                          <a:effectLst/>
                        </a:rPr>
                        <a:t>Vesicles on the oral mucosa</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tc>
              </a:tr>
              <a:tr h="9048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dirty="0" smtClean="0">
                          <a:ln>
                            <a:noFill/>
                          </a:ln>
                          <a:effectLst/>
                        </a:rPr>
                        <a:t>Herpetic whitlow</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smtClean="0">
                          <a:ln>
                            <a:noFill/>
                          </a:ln>
                          <a:effectLst/>
                        </a:rPr>
                        <a:t>Direct contact with herpetic lesion</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Tx/>
                        <a:buChar char="-"/>
                        <a:tabLst/>
                      </a:pPr>
                      <a:r>
                        <a:rPr kumimoji="0" lang="en-US" sz="2000" u="none" strike="noStrike" cap="none" normalizeH="0" baseline="0" smtClean="0">
                          <a:ln>
                            <a:noFill/>
                          </a:ln>
                          <a:effectLst/>
                        </a:rPr>
                        <a:t>Usually affects thumb/index finger</a:t>
                      </a:r>
                    </a:p>
                    <a:p>
                      <a:pPr marL="0" marR="0" lvl="0" indent="0" algn="l" defTabSz="914400" rtl="0" eaLnBrk="1" fontAlgn="base" latinLnBrk="0" hangingPunct="1">
                        <a:lnSpc>
                          <a:spcPct val="100000"/>
                        </a:lnSpc>
                        <a:spcBef>
                          <a:spcPct val="20000"/>
                        </a:spcBef>
                        <a:spcAft>
                          <a:spcPct val="0"/>
                        </a:spcAft>
                        <a:buClr>
                          <a:schemeClr val="hlink"/>
                        </a:buClr>
                        <a:buSzPct val="70000"/>
                        <a:buFontTx/>
                        <a:buChar char="-"/>
                        <a:tabLst/>
                      </a:pPr>
                      <a:r>
                        <a:rPr kumimoji="0" lang="en-US" sz="2000" u="none" strike="noStrike" cap="none" normalizeH="0" baseline="0" smtClean="0">
                          <a:ln>
                            <a:noFill/>
                          </a:ln>
                          <a:effectLst/>
                        </a:rPr>
                        <a:t>Vesicles coalesce</a:t>
                      </a:r>
                    </a:p>
                    <a:p>
                      <a:pPr marL="0" marR="0" lvl="0" indent="0" algn="l" defTabSz="914400" rtl="0" eaLnBrk="1" fontAlgn="base" latinLnBrk="0" hangingPunct="1">
                        <a:lnSpc>
                          <a:spcPct val="100000"/>
                        </a:lnSpc>
                        <a:spcBef>
                          <a:spcPct val="20000"/>
                        </a:spcBef>
                        <a:spcAft>
                          <a:spcPct val="0"/>
                        </a:spcAft>
                        <a:buClr>
                          <a:schemeClr val="hlink"/>
                        </a:buClr>
                        <a:buSzPct val="70000"/>
                        <a:buFontTx/>
                        <a:buChar char="-"/>
                        <a:tabLst/>
                      </a:pPr>
                      <a:r>
                        <a:rPr kumimoji="0" lang="en-US" sz="2000" u="none" strike="noStrike" cap="none" normalizeH="0" baseline="0" smtClean="0">
                          <a:ln>
                            <a:noFill/>
                          </a:ln>
                          <a:effectLst/>
                        </a:rPr>
                        <a:t>Incapacitating pain</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tc>
              </a:tr>
              <a:tr h="9064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smtClean="0">
                          <a:ln>
                            <a:noFill/>
                          </a:ln>
                          <a:effectLst/>
                        </a:rPr>
                        <a:t>Ocular herpes</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smtClean="0">
                          <a:ln>
                            <a:noFill/>
                          </a:ln>
                          <a:effectLst/>
                        </a:rPr>
                        <a:t>HSV 1</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Tx/>
                        <a:buChar char="-"/>
                        <a:tabLst/>
                      </a:pPr>
                      <a:r>
                        <a:rPr kumimoji="0" lang="en-US" sz="2000" u="none" strike="noStrike" cap="none" normalizeH="0" baseline="0" dirty="0" smtClean="0">
                          <a:ln>
                            <a:noFill/>
                          </a:ln>
                          <a:effectLst/>
                        </a:rPr>
                        <a:t> painful ulcer in the eye</a:t>
                      </a:r>
                    </a:p>
                    <a:p>
                      <a:pPr marL="0" marR="0" lvl="0" indent="0" algn="l" defTabSz="914400" rtl="0" eaLnBrk="1" fontAlgn="base" latinLnBrk="0" hangingPunct="1">
                        <a:lnSpc>
                          <a:spcPct val="100000"/>
                        </a:lnSpc>
                        <a:spcBef>
                          <a:spcPct val="20000"/>
                        </a:spcBef>
                        <a:spcAft>
                          <a:spcPct val="0"/>
                        </a:spcAft>
                        <a:buClr>
                          <a:schemeClr val="hlink"/>
                        </a:buClr>
                        <a:buSzPct val="70000"/>
                        <a:buFontTx/>
                        <a:buChar char="-"/>
                        <a:tabLst/>
                      </a:pPr>
                      <a:r>
                        <a:rPr kumimoji="0" lang="en-US" sz="2000" u="none" strike="noStrike" cap="none" normalizeH="0" baseline="0" dirty="0" smtClean="0">
                          <a:ln>
                            <a:noFill/>
                          </a:ln>
                          <a:effectLst/>
                        </a:rPr>
                        <a:t>Visual impairment</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r>
            </a:tbl>
          </a:graphicData>
        </a:graphic>
      </p:graphicFrame>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1"/>
          </p:nvPr>
        </p:nvSpPr>
        <p:spPr/>
        <p:txBody>
          <a:bodyPr/>
          <a:lstStyle/>
          <a:p>
            <a:fld id="{717F2640-58CE-4272-808F-95572F33CBF3}"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rrowheads="1"/>
          </p:cNvSpPr>
          <p:nvPr>
            <p:ph type="title"/>
          </p:nvPr>
        </p:nvSpPr>
        <p:spPr/>
        <p:txBody>
          <a:bodyPr/>
          <a:lstStyle/>
          <a:p>
            <a:r>
              <a:rPr lang="en-US" sz="3200">
                <a:effectLst/>
                <a:latin typeface="Times New Roman" pitchFamily="18" charset="0"/>
              </a:rPr>
              <a:t>Viral infections</a:t>
            </a:r>
          </a:p>
        </p:txBody>
      </p:sp>
      <p:graphicFrame>
        <p:nvGraphicFramePr>
          <p:cNvPr id="121894" name="Group 38"/>
          <p:cNvGraphicFramePr>
            <a:graphicFrameLocks noGrp="1"/>
          </p:cNvGraphicFramePr>
          <p:nvPr>
            <p:ph idx="1"/>
            <p:extLst>
              <p:ext uri="{D42A27DB-BD31-4B8C-83A1-F6EECF244321}">
                <p14:modId xmlns:p14="http://schemas.microsoft.com/office/powerpoint/2010/main" val="1776267017"/>
              </p:ext>
            </p:extLst>
          </p:nvPr>
        </p:nvGraphicFramePr>
        <p:xfrm>
          <a:off x="152400" y="2236877"/>
          <a:ext cx="3802626" cy="3515105"/>
        </p:xfrm>
        <a:graphic>
          <a:graphicData uri="http://schemas.openxmlformats.org/drawingml/2006/table">
            <a:tbl>
              <a:tblPr>
                <a:tableStyleId>{284E427A-3D55-4303-BF80-6455036E1DE7}</a:tableStyleId>
              </a:tblPr>
              <a:tblGrid>
                <a:gridCol w="1960476"/>
                <a:gridCol w="1842150"/>
              </a:tblGrid>
              <a:tr h="75079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dirty="0" smtClean="0">
                          <a:ln>
                            <a:noFill/>
                          </a:ln>
                          <a:effectLst/>
                        </a:rPr>
                        <a:t>Disease </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u="none" strike="noStrike" cap="none" normalizeH="0" baseline="0" dirty="0" smtClean="0">
                          <a:ln>
                            <a:noFill/>
                          </a:ln>
                          <a:effectLst/>
                        </a:rPr>
                        <a:t>Causative agent </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tc>
              </a:tr>
              <a:tr h="136813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u="none" strike="noStrike" cap="none" normalizeH="0" baseline="0" smtClean="0">
                          <a:ln>
                            <a:noFill/>
                          </a:ln>
                          <a:effectLst/>
                        </a:rPr>
                        <a:t>Hepatitis </a:t>
                      </a:r>
                      <a:endParaRPr kumimoji="0" lang="en-US" sz="2800" b="1" i="0" u="none" strike="noStrike" cap="none" normalizeH="0" baseline="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u="none" strike="noStrike" cap="none" normalizeH="0" baseline="0" smtClean="0">
                          <a:ln>
                            <a:noFill/>
                          </a:ln>
                          <a:effectLst/>
                        </a:rPr>
                        <a:t>Hepatitis B virus</a:t>
                      </a:r>
                      <a:endParaRPr kumimoji="0" lang="en-US" sz="2800" b="1" i="0" u="none" strike="noStrike" cap="none" normalizeH="0" baseline="0" smtClean="0">
                        <a:ln>
                          <a:noFill/>
                        </a:ln>
                        <a:solidFill>
                          <a:schemeClr val="tx1"/>
                        </a:solidFill>
                        <a:effectLst/>
                        <a:latin typeface="Times New Roman" pitchFamily="18" charset="0"/>
                      </a:endParaRPr>
                    </a:p>
                  </a:txBody>
                  <a:tcPr horzOverflow="overflow"/>
                </a:tc>
              </a:tr>
              <a:tr h="139617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u="none" strike="noStrike" cap="none" normalizeH="0" baseline="0" dirty="0" smtClean="0">
                          <a:ln>
                            <a:noFill/>
                          </a:ln>
                          <a:effectLst/>
                        </a:rPr>
                        <a:t>AIDS</a:t>
                      </a:r>
                      <a:endParaRPr kumimoji="0" lang="en-US" sz="2800" b="1"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u="none" strike="noStrike" cap="none" normalizeH="0" baseline="0" dirty="0" smtClean="0">
                          <a:ln>
                            <a:noFill/>
                          </a:ln>
                          <a:effectLst/>
                        </a:rPr>
                        <a:t>HIV</a:t>
                      </a:r>
                      <a:endParaRPr kumimoji="0" lang="en-US" sz="2800" b="1" i="0" u="none" strike="noStrike" cap="none" normalizeH="0" baseline="0" dirty="0" smtClean="0">
                        <a:ln>
                          <a:noFill/>
                        </a:ln>
                        <a:solidFill>
                          <a:schemeClr val="tx1"/>
                        </a:solidFill>
                        <a:effectLst/>
                        <a:latin typeface="Times New Roman" pitchFamily="18" charset="0"/>
                      </a:endParaRPr>
                    </a:p>
                  </a:txBody>
                  <a:tcPr horzOverflow="overflow"/>
                </a:tc>
              </a:tr>
            </a:tbl>
          </a:graphicData>
        </a:graphic>
      </p:graphicFrame>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1"/>
          </p:nvPr>
        </p:nvSpPr>
        <p:spPr/>
        <p:txBody>
          <a:bodyPr/>
          <a:lstStyle/>
          <a:p>
            <a:fld id="{717F2640-58CE-4272-808F-95572F33CBF3}" type="slidenum">
              <a:rPr lang="en-US" smtClean="0"/>
              <a:pPr/>
              <a:t>38</a:t>
            </a:fld>
            <a:endParaRPr lang="en-US"/>
          </a:p>
        </p:txBody>
      </p:sp>
      <p:pic>
        <p:nvPicPr>
          <p:cNvPr id="5122" name="Picture 2" descr="C:\Users\mypc\Desktop\UDAI SEMINARS\2 ND YEAR SEMINARS\udai occupation\occupational-hazards-in-dentistry-33-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524398"/>
            <a:ext cx="4953000" cy="4940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rrowheads="1"/>
          </p:cNvSpPr>
          <p:nvPr>
            <p:ph type="title"/>
          </p:nvPr>
        </p:nvSpPr>
        <p:spPr>
          <a:xfrm>
            <a:off x="304800" y="304800"/>
            <a:ext cx="8153400" cy="990600"/>
          </a:xfrm>
        </p:spPr>
        <p:txBody>
          <a:bodyPr/>
          <a:lstStyle/>
          <a:p>
            <a:r>
              <a:rPr lang="en-US" sz="3200" b="1" dirty="0">
                <a:solidFill>
                  <a:schemeClr val="accent2">
                    <a:lumMod val="50000"/>
                  </a:schemeClr>
                </a:solidFill>
                <a:effectLst/>
                <a:latin typeface="Times New Roman" pitchFamily="18" charset="0"/>
              </a:rPr>
              <a:t>Preventive measures for infectious diseases</a:t>
            </a:r>
          </a:p>
        </p:txBody>
      </p:sp>
      <p:sp>
        <p:nvSpPr>
          <p:cNvPr id="84995" name="Rectangle 3"/>
          <p:cNvSpPr>
            <a:spLocks noGrp="1" noChangeArrowheads="1"/>
          </p:cNvSpPr>
          <p:nvPr>
            <p:ph type="body" idx="1"/>
          </p:nvPr>
        </p:nvSpPr>
        <p:spPr>
          <a:xfrm>
            <a:off x="609600" y="1752600"/>
            <a:ext cx="8153400" cy="4495800"/>
          </a:xfrm>
        </p:spPr>
        <p:txBody>
          <a:bodyPr>
            <a:normAutofit fontScale="55000" lnSpcReduction="20000"/>
          </a:bodyPr>
          <a:lstStyle/>
          <a:p>
            <a:pPr algn="just">
              <a:lnSpc>
                <a:spcPct val="170000"/>
              </a:lnSpc>
              <a:buFont typeface="Wingdings" pitchFamily="2" charset="2"/>
              <a:buBlip>
                <a:blip r:embed="rId2"/>
              </a:buBlip>
            </a:pPr>
            <a:r>
              <a:rPr lang="en-US" sz="3400" dirty="0">
                <a:effectLst/>
                <a:latin typeface="Times New Roman" pitchFamily="18" charset="0"/>
              </a:rPr>
              <a:t>Perform a thorough health history and examination of each patient.</a:t>
            </a:r>
          </a:p>
          <a:p>
            <a:pPr algn="just">
              <a:lnSpc>
                <a:spcPct val="170000"/>
              </a:lnSpc>
              <a:buFont typeface="Wingdings" pitchFamily="2" charset="2"/>
              <a:buBlip>
                <a:blip r:embed="rId2"/>
              </a:buBlip>
            </a:pPr>
            <a:r>
              <a:rPr lang="en-US" sz="3400" dirty="0">
                <a:effectLst/>
                <a:latin typeface="Times New Roman" pitchFamily="18" charset="0"/>
              </a:rPr>
              <a:t>If possible treat patients with acute active disease in a special dental operatory.</a:t>
            </a:r>
          </a:p>
          <a:p>
            <a:pPr algn="just">
              <a:lnSpc>
                <a:spcPct val="170000"/>
              </a:lnSpc>
              <a:buFont typeface="Wingdings" pitchFamily="2" charset="2"/>
              <a:buBlip>
                <a:blip r:embed="rId2"/>
              </a:buBlip>
            </a:pPr>
            <a:r>
              <a:rPr lang="en-US" sz="3400" dirty="0">
                <a:effectLst/>
                <a:latin typeface="Times New Roman" pitchFamily="18" charset="0"/>
              </a:rPr>
              <a:t>Give these patients the last appointment of the day.</a:t>
            </a:r>
          </a:p>
          <a:p>
            <a:pPr lvl="0" algn="just">
              <a:lnSpc>
                <a:spcPct val="170000"/>
              </a:lnSpc>
              <a:buClr>
                <a:srgbClr val="DD8047"/>
              </a:buClr>
              <a:buBlip>
                <a:blip r:embed="rId2"/>
              </a:buBlip>
            </a:pPr>
            <a:r>
              <a:rPr lang="en-US" sz="3400" dirty="0">
                <a:effectLst/>
                <a:latin typeface="Times New Roman" pitchFamily="18" charset="0"/>
              </a:rPr>
              <a:t>Remove from the operatory or cover unnecessary equipment and materials</a:t>
            </a:r>
            <a:r>
              <a:rPr lang="en-US" sz="3400" dirty="0" smtClean="0">
                <a:effectLst/>
                <a:latin typeface="Times New Roman" pitchFamily="18" charset="0"/>
              </a:rPr>
              <a:t>.</a:t>
            </a:r>
            <a:r>
              <a:rPr lang="en-US" sz="3400" dirty="0">
                <a:solidFill>
                  <a:prstClr val="black"/>
                </a:solidFill>
                <a:latin typeface="Times New Roman" pitchFamily="18" charset="0"/>
              </a:rPr>
              <a:t> Protect the dental team by strict adherence to the sterile techniques.</a:t>
            </a:r>
          </a:p>
          <a:p>
            <a:pPr lvl="0" algn="just">
              <a:lnSpc>
                <a:spcPct val="170000"/>
              </a:lnSpc>
              <a:buClr>
                <a:srgbClr val="DD8047"/>
              </a:buClr>
              <a:buBlip>
                <a:blip r:embed="rId2"/>
              </a:buBlip>
            </a:pPr>
            <a:r>
              <a:rPr lang="en-US" sz="3400" dirty="0">
                <a:solidFill>
                  <a:prstClr val="black"/>
                </a:solidFill>
                <a:latin typeface="Times New Roman" pitchFamily="18" charset="0"/>
              </a:rPr>
              <a:t>Carefully perform procedures that carry a high risk of skin puncture. Double gloving is recommended.</a:t>
            </a:r>
          </a:p>
          <a:p>
            <a:pPr lvl="0" algn="just">
              <a:lnSpc>
                <a:spcPct val="170000"/>
              </a:lnSpc>
              <a:buClr>
                <a:srgbClr val="DD8047"/>
              </a:buClr>
              <a:buBlip>
                <a:blip r:embed="rId2"/>
              </a:buBlip>
            </a:pPr>
            <a:r>
              <a:rPr lang="en-US" sz="3400" dirty="0">
                <a:solidFill>
                  <a:prstClr val="black"/>
                </a:solidFill>
                <a:latin typeface="Times New Roman" pitchFamily="18" charset="0"/>
              </a:rPr>
              <a:t>After final usage place the instruments in 2% alkaline </a:t>
            </a:r>
            <a:r>
              <a:rPr lang="en-US" sz="3400" dirty="0" err="1">
                <a:solidFill>
                  <a:prstClr val="black"/>
                </a:solidFill>
                <a:latin typeface="Times New Roman" pitchFamily="18" charset="0"/>
              </a:rPr>
              <a:t>glutaraldehyde</a:t>
            </a:r>
            <a:r>
              <a:rPr lang="en-US" sz="3400" dirty="0">
                <a:solidFill>
                  <a:prstClr val="black"/>
                </a:solidFill>
                <a:latin typeface="Times New Roman" pitchFamily="18" charset="0"/>
              </a:rPr>
              <a:t> prior to being sterilized.</a:t>
            </a:r>
          </a:p>
          <a:p>
            <a:pPr algn="just">
              <a:lnSpc>
                <a:spcPct val="170000"/>
              </a:lnSpc>
              <a:buFont typeface="Wingdings" pitchFamily="2" charset="2"/>
              <a:buBlip>
                <a:blip r:embed="rId2"/>
              </a:buBlip>
            </a:pPr>
            <a:endParaRPr lang="en-US" sz="2400" dirty="0" smtClean="0">
              <a:effectLst/>
              <a:latin typeface="Times New Roman" pitchFamily="18" charset="0"/>
            </a:endParaRPr>
          </a:p>
          <a:p>
            <a:pPr algn="just">
              <a:lnSpc>
                <a:spcPct val="170000"/>
              </a:lnSpc>
              <a:buFont typeface="Wingdings" pitchFamily="2" charset="2"/>
              <a:buBlip>
                <a:blip r:embed="rId2"/>
              </a:buBlip>
            </a:pPr>
            <a:endParaRPr lang="en-US" sz="2400" dirty="0">
              <a:effectLst/>
              <a:latin typeface="Times New Roman" pitchFamily="18" charset="0"/>
            </a:endParaRPr>
          </a:p>
        </p:txBody>
      </p:sp>
      <p:sp>
        <p:nvSpPr>
          <p:cNvPr id="5" name="Date Placeholder 4"/>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B6F15528-21DE-4FAA-801E-634DDDAF4B2B}"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a:xfrm>
            <a:off x="258097" y="255639"/>
            <a:ext cx="4876800" cy="990600"/>
          </a:xfrm>
        </p:spPr>
        <p:txBody>
          <a:bodyPr/>
          <a:lstStyle/>
          <a:p>
            <a:pPr algn="ctr"/>
            <a:r>
              <a:rPr lang="en-US" sz="3200" b="1" dirty="0">
                <a:effectLst/>
                <a:latin typeface="Times New Roman" pitchFamily="18" charset="0"/>
              </a:rPr>
              <a:t>INTRODUCTION</a:t>
            </a:r>
          </a:p>
        </p:txBody>
      </p:sp>
      <p:sp>
        <p:nvSpPr>
          <p:cNvPr id="5" name="Date Placeholder 4"/>
          <p:cNvSpPr>
            <a:spLocks noGrp="1"/>
          </p:cNvSpPr>
          <p:nvPr>
            <p:ph type="dt" sz="half" idx="10"/>
          </p:nvPr>
        </p:nvSpPr>
        <p:spPr/>
        <p:txBody>
          <a:bodyPr/>
          <a:lstStyle/>
          <a:p>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B6F15528-21DE-4FAA-801E-634DDDAF4B2B}" type="slidenum">
              <a:rPr lang="en-US" smtClean="0"/>
              <a:pPr/>
              <a:t>4</a:t>
            </a:fld>
            <a:endParaRPr lang="en-US"/>
          </a:p>
        </p:txBody>
      </p:sp>
      <p:sp>
        <p:nvSpPr>
          <p:cNvPr id="3" name="Content Placeholder 2"/>
          <p:cNvSpPr>
            <a:spLocks noGrp="1"/>
          </p:cNvSpPr>
          <p:nvPr>
            <p:ph sz="quarter" idx="1"/>
          </p:nvPr>
        </p:nvSpPr>
        <p:spPr/>
        <p:txBody>
          <a:bodyPr/>
          <a:lstStyle/>
          <a:p>
            <a:endParaRPr lang="en-IN"/>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86200"/>
            <a:ext cx="8174694"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224116"/>
            <a:ext cx="3920613" cy="293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descr="d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447800"/>
            <a:ext cx="2779096"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28600"/>
            <a:ext cx="6480048" cy="990600"/>
          </a:xfrm>
        </p:spPr>
        <p:txBody>
          <a:bodyPr>
            <a:normAutofit/>
          </a:bodyPr>
          <a:lstStyle/>
          <a:p>
            <a:r>
              <a:rPr lang="en-US" sz="5400" b="1" dirty="0">
                <a:solidFill>
                  <a:srgbClr val="0070C0"/>
                </a:solidFill>
              </a:rPr>
              <a:t>Golden </a:t>
            </a:r>
            <a:r>
              <a:rPr lang="en-US" sz="5400" b="1" dirty="0" smtClean="0">
                <a:solidFill>
                  <a:srgbClr val="0070C0"/>
                </a:solidFill>
              </a:rPr>
              <a:t>rule</a:t>
            </a:r>
            <a:endParaRPr lang="en-IN" sz="5400" b="1" dirty="0">
              <a:solidFill>
                <a:srgbClr val="0070C0"/>
              </a:solidFill>
            </a:endParaRPr>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40</a:t>
            </a:fld>
            <a:endParaRPr lang="en-US"/>
          </a:p>
        </p:txBody>
      </p:sp>
      <p:sp>
        <p:nvSpPr>
          <p:cNvPr id="6" name="Content Placeholder 5"/>
          <p:cNvSpPr>
            <a:spLocks noGrp="1"/>
          </p:cNvSpPr>
          <p:nvPr>
            <p:ph sz="quarter" idx="1"/>
          </p:nvPr>
        </p:nvSpPr>
        <p:spPr/>
        <p:txBody>
          <a:bodyPr>
            <a:normAutofit fontScale="92500"/>
          </a:bodyPr>
          <a:lstStyle/>
          <a:p>
            <a:pPr algn="ctr"/>
            <a:r>
              <a:rPr lang="en-IN" sz="3600" b="1" dirty="0">
                <a:solidFill>
                  <a:srgbClr val="002060"/>
                </a:solidFill>
              </a:rPr>
              <a:t>“All patients should be treated as if they are infectious and </a:t>
            </a:r>
            <a:r>
              <a:rPr lang="en-IN" sz="3600" b="1" dirty="0" smtClean="0">
                <a:solidFill>
                  <a:srgbClr val="002060"/>
                </a:solidFill>
              </a:rPr>
              <a:t>routine cross-infection </a:t>
            </a:r>
            <a:r>
              <a:rPr lang="en-IN" sz="3600" b="1" dirty="0">
                <a:solidFill>
                  <a:srgbClr val="002060"/>
                </a:solidFill>
              </a:rPr>
              <a:t>control is necessary when dealing with </a:t>
            </a:r>
            <a:r>
              <a:rPr lang="en-IN" sz="3600" b="1" dirty="0" smtClean="0">
                <a:solidFill>
                  <a:srgbClr val="002060"/>
                </a:solidFill>
              </a:rPr>
              <a:t>every patient”.</a:t>
            </a:r>
          </a:p>
          <a:p>
            <a:pPr algn="ctr"/>
            <a:endParaRPr lang="en-IN" sz="3600" b="1" dirty="0">
              <a:solidFill>
                <a:srgbClr val="002060"/>
              </a:solidFill>
            </a:endParaRPr>
          </a:p>
          <a:p>
            <a:pPr algn="ctr"/>
            <a:r>
              <a:rPr lang="en-IN" sz="3600" b="1" dirty="0"/>
              <a:t>Universal cross Infection Control routines :</a:t>
            </a:r>
          </a:p>
          <a:p>
            <a:pPr marL="0" indent="0" algn="ctr">
              <a:buNone/>
            </a:pPr>
            <a:r>
              <a:rPr lang="en-IN" sz="3600" b="1" dirty="0">
                <a:solidFill>
                  <a:schemeClr val="accent2">
                    <a:lumMod val="75000"/>
                  </a:schemeClr>
                </a:solidFill>
              </a:rPr>
              <a:t>Sterilization; Barriers; Chemical Disinfectants ; Disposable of Wastes </a:t>
            </a:r>
          </a:p>
          <a:p>
            <a:endParaRPr lang="en-IN" dirty="0"/>
          </a:p>
        </p:txBody>
      </p:sp>
    </p:spTree>
    <p:extLst>
      <p:ext uri="{BB962C8B-B14F-4D97-AF65-F5344CB8AC3E}">
        <p14:creationId xmlns:p14="http://schemas.microsoft.com/office/powerpoint/2010/main" val="23660558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rrowheads="1"/>
          </p:cNvSpPr>
          <p:nvPr>
            <p:ph type="title"/>
          </p:nvPr>
        </p:nvSpPr>
        <p:spPr/>
        <p:txBody>
          <a:bodyPr/>
          <a:lstStyle/>
          <a:p>
            <a:r>
              <a:rPr lang="en-US" sz="3200" b="1" dirty="0">
                <a:solidFill>
                  <a:schemeClr val="accent2">
                    <a:lumMod val="50000"/>
                  </a:schemeClr>
                </a:solidFill>
                <a:effectLst/>
                <a:latin typeface="Times New Roman" pitchFamily="18" charset="0"/>
              </a:rPr>
              <a:t>MECHANICAL HAZARDS</a:t>
            </a:r>
          </a:p>
        </p:txBody>
      </p:sp>
      <p:sp>
        <p:nvSpPr>
          <p:cNvPr id="150531" name="Rectangle 3"/>
          <p:cNvSpPr>
            <a:spLocks noGrp="1" noChangeArrowheads="1"/>
          </p:cNvSpPr>
          <p:nvPr>
            <p:ph type="body" idx="1"/>
          </p:nvPr>
        </p:nvSpPr>
        <p:spPr/>
        <p:txBody>
          <a:bodyPr>
            <a:normAutofit fontScale="92500" lnSpcReduction="10000"/>
          </a:bodyPr>
          <a:lstStyle/>
          <a:p>
            <a:pPr algn="just">
              <a:lnSpc>
                <a:spcPct val="200000"/>
              </a:lnSpc>
              <a:buFont typeface="Wingdings" pitchFamily="2" charset="2"/>
              <a:buBlip>
                <a:blip r:embed="rId2"/>
              </a:buBlip>
            </a:pPr>
            <a:r>
              <a:rPr lang="en-US" sz="2400" dirty="0" err="1">
                <a:effectLst/>
                <a:latin typeface="Times New Roman" pitchFamily="18" charset="0"/>
              </a:rPr>
              <a:t>Percutaneous</a:t>
            </a:r>
            <a:r>
              <a:rPr lang="en-US" sz="2400" dirty="0">
                <a:effectLst/>
                <a:latin typeface="Times New Roman" pitchFamily="18" charset="0"/>
              </a:rPr>
              <a:t> injuries among dental personnel may occur :</a:t>
            </a:r>
          </a:p>
          <a:p>
            <a:pPr algn="just">
              <a:lnSpc>
                <a:spcPct val="200000"/>
              </a:lnSpc>
              <a:buFont typeface="Wingdings" pitchFamily="2" charset="2"/>
              <a:buChar char="ü"/>
            </a:pPr>
            <a:r>
              <a:rPr lang="en-US" sz="2400" dirty="0">
                <a:effectLst/>
                <a:latin typeface="Times New Roman" pitchFamily="18" charset="0"/>
              </a:rPr>
              <a:t>Handling equipment during clean up.</a:t>
            </a:r>
          </a:p>
          <a:p>
            <a:pPr algn="just">
              <a:lnSpc>
                <a:spcPct val="200000"/>
              </a:lnSpc>
              <a:buFont typeface="Wingdings" pitchFamily="2" charset="2"/>
              <a:buChar char="ü"/>
            </a:pPr>
            <a:r>
              <a:rPr lang="en-US" sz="2400" dirty="0">
                <a:effectLst/>
                <a:latin typeface="Times New Roman" pitchFamily="18" charset="0"/>
              </a:rPr>
              <a:t>Needle recapping</a:t>
            </a:r>
          </a:p>
          <a:p>
            <a:pPr algn="just">
              <a:lnSpc>
                <a:spcPct val="200000"/>
              </a:lnSpc>
              <a:buFont typeface="Wingdings" pitchFamily="2" charset="2"/>
              <a:buChar char="ü"/>
            </a:pPr>
            <a:r>
              <a:rPr lang="en-US" sz="2400" dirty="0">
                <a:effectLst/>
                <a:latin typeface="Times New Roman" pitchFamily="18" charset="0"/>
              </a:rPr>
              <a:t>Disassembling a device such as bur in a </a:t>
            </a:r>
            <a:r>
              <a:rPr lang="en-US" sz="2400" dirty="0" err="1" smtClean="0">
                <a:effectLst/>
                <a:latin typeface="Times New Roman" pitchFamily="18" charset="0"/>
              </a:rPr>
              <a:t>handpiece</a:t>
            </a:r>
            <a:r>
              <a:rPr lang="en-US" sz="2400" dirty="0">
                <a:effectLst/>
                <a:latin typeface="Times New Roman" pitchFamily="18" charset="0"/>
              </a:rPr>
              <a:t>.</a:t>
            </a:r>
          </a:p>
          <a:p>
            <a:pPr algn="just">
              <a:lnSpc>
                <a:spcPct val="200000"/>
              </a:lnSpc>
              <a:buFont typeface="Wingdings" pitchFamily="2" charset="2"/>
              <a:buChar char="ü"/>
            </a:pPr>
            <a:r>
              <a:rPr lang="en-US" sz="2400" dirty="0">
                <a:effectLst/>
                <a:latin typeface="Times New Roman" pitchFamily="18" charset="0"/>
              </a:rPr>
              <a:t>By an explorer while puncturing a cement tube.</a:t>
            </a:r>
          </a:p>
          <a:p>
            <a:pPr algn="just">
              <a:lnSpc>
                <a:spcPct val="200000"/>
              </a:lnSpc>
              <a:buFont typeface="Wingdings" pitchFamily="2" charset="2"/>
              <a:buChar char="ü"/>
            </a:pPr>
            <a:r>
              <a:rPr lang="en-US" sz="2400" dirty="0">
                <a:effectLst/>
                <a:latin typeface="Times New Roman" pitchFamily="18" charset="0"/>
              </a:rPr>
              <a:t>By an endodontic file while searching for a canal opening</a:t>
            </a:r>
          </a:p>
        </p:txBody>
      </p:sp>
      <p:sp>
        <p:nvSpPr>
          <p:cNvPr id="5" name="Date Placeholder 4"/>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B6F15528-21DE-4FAA-801E-634DDDAF4B2B}"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42</a:t>
            </a:fld>
            <a:endParaRPr lang="en-US"/>
          </a:p>
        </p:txBody>
      </p:sp>
      <p:sp>
        <p:nvSpPr>
          <p:cNvPr id="6" name="Content Placeholder 5"/>
          <p:cNvSpPr>
            <a:spLocks noGrp="1"/>
          </p:cNvSpPr>
          <p:nvPr>
            <p:ph sz="quarter" idx="1"/>
          </p:nvPr>
        </p:nvSpPr>
        <p:spPr/>
        <p:txBody>
          <a:bodyPr/>
          <a:lstStyle/>
          <a:p>
            <a:endParaRPr lang="en-IN"/>
          </a:p>
        </p:txBody>
      </p:sp>
      <p:pic>
        <p:nvPicPr>
          <p:cNvPr id="4098" name="Picture 2" descr="C:\Users\mypc\Desktop\UDAI SEMINARS\2 ND YEAR SEMINARS\udai occupation\occupational-hazards-in-dentistry-88-1024.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247" r="4185"/>
          <a:stretch/>
        </p:blipFill>
        <p:spPr bwMode="auto">
          <a:xfrm>
            <a:off x="280219" y="152400"/>
            <a:ext cx="867754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418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43</a:t>
            </a:fld>
            <a:endParaRPr lang="en-US"/>
          </a:p>
        </p:txBody>
      </p:sp>
      <p:sp>
        <p:nvSpPr>
          <p:cNvPr id="6" name="Content Placeholder 5"/>
          <p:cNvSpPr>
            <a:spLocks noGrp="1"/>
          </p:cNvSpPr>
          <p:nvPr>
            <p:ph sz="quarter" idx="1"/>
          </p:nvPr>
        </p:nvSpPr>
        <p:spPr/>
        <p:txBody>
          <a:bodyPr/>
          <a:lstStyle/>
          <a:p>
            <a:endParaRPr lang="en-IN"/>
          </a:p>
        </p:txBody>
      </p:sp>
      <p:pic>
        <p:nvPicPr>
          <p:cNvPr id="7" name="Content Placeholder 3" descr="homepage_clip_image004.gif"/>
          <p:cNvPicPr>
            <a:picLocks/>
          </p:cNvPicPr>
          <p:nvPr/>
        </p:nvPicPr>
        <p:blipFill>
          <a:blip r:embed="rId2"/>
          <a:stretch>
            <a:fillRect/>
          </a:stretch>
        </p:blipFill>
        <p:spPr>
          <a:xfrm>
            <a:off x="685800" y="685800"/>
            <a:ext cx="7696200" cy="5257800"/>
          </a:xfrm>
          <a:prstGeom prst="rect">
            <a:avLst/>
          </a:prstGeom>
        </p:spPr>
      </p:pic>
    </p:spTree>
    <p:extLst>
      <p:ext uri="{BB962C8B-B14F-4D97-AF65-F5344CB8AC3E}">
        <p14:creationId xmlns:p14="http://schemas.microsoft.com/office/powerpoint/2010/main" val="13385362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rrowheads="1"/>
          </p:cNvSpPr>
          <p:nvPr>
            <p:ph type="title"/>
          </p:nvPr>
        </p:nvSpPr>
        <p:spPr/>
        <p:txBody>
          <a:bodyPr/>
          <a:lstStyle/>
          <a:p>
            <a:r>
              <a:rPr lang="en-US" sz="3200" b="1" dirty="0">
                <a:solidFill>
                  <a:schemeClr val="accent2">
                    <a:lumMod val="50000"/>
                  </a:schemeClr>
                </a:solidFill>
                <a:effectLst/>
                <a:latin typeface="Times New Roman" pitchFamily="18" charset="0"/>
              </a:rPr>
              <a:t>PSYCHOSOCIAL HAZARDS</a:t>
            </a:r>
          </a:p>
        </p:txBody>
      </p:sp>
      <p:sp>
        <p:nvSpPr>
          <p:cNvPr id="86019" name="Rectangle 3"/>
          <p:cNvSpPr>
            <a:spLocks noGrp="1" noChangeArrowheads="1"/>
          </p:cNvSpPr>
          <p:nvPr>
            <p:ph type="body" idx="1"/>
          </p:nvPr>
        </p:nvSpPr>
        <p:spPr>
          <a:xfrm>
            <a:off x="457200" y="1371600"/>
            <a:ext cx="8229600" cy="4525963"/>
          </a:xfrm>
        </p:spPr>
        <p:txBody>
          <a:bodyPr>
            <a:normAutofit/>
          </a:bodyPr>
          <a:lstStyle/>
          <a:p>
            <a:pPr algn="just">
              <a:lnSpc>
                <a:spcPct val="160000"/>
              </a:lnSpc>
              <a:buFont typeface="Wingdings" pitchFamily="2" charset="2"/>
              <a:buBlip>
                <a:blip r:embed="rId2"/>
              </a:buBlip>
            </a:pPr>
            <a:r>
              <a:rPr lang="en-US" sz="2400" dirty="0">
                <a:effectLst/>
                <a:latin typeface="Times New Roman" pitchFamily="18" charset="0"/>
              </a:rPr>
              <a:t>Stressful situations form an inherent part of a dentist’s everyday work. </a:t>
            </a:r>
          </a:p>
          <a:p>
            <a:pPr lvl="1" algn="just">
              <a:lnSpc>
                <a:spcPct val="160000"/>
              </a:lnSpc>
              <a:buFont typeface="Wingdings" pitchFamily="2" charset="2"/>
              <a:buBlip>
                <a:blip r:embed="rId2"/>
              </a:buBlip>
            </a:pPr>
            <a:r>
              <a:rPr lang="en-US" sz="2400" b="1" dirty="0">
                <a:effectLst/>
                <a:latin typeface="Times New Roman" pitchFamily="18" charset="0"/>
              </a:rPr>
              <a:t>Meeting patient’s high expectations, </a:t>
            </a:r>
            <a:endParaRPr lang="en-US" sz="2400" b="1" dirty="0" smtClean="0">
              <a:effectLst/>
              <a:latin typeface="Times New Roman" pitchFamily="18" charset="0"/>
            </a:endParaRPr>
          </a:p>
          <a:p>
            <a:pPr lvl="1" algn="just">
              <a:lnSpc>
                <a:spcPct val="160000"/>
              </a:lnSpc>
              <a:buFont typeface="Wingdings" pitchFamily="2" charset="2"/>
              <a:buBlip>
                <a:blip r:embed="rId2"/>
              </a:buBlip>
            </a:pPr>
            <a:r>
              <a:rPr lang="en-US" sz="2400" b="1" dirty="0" smtClean="0">
                <a:effectLst/>
                <a:latin typeface="Times New Roman" pitchFamily="18" charset="0"/>
              </a:rPr>
              <a:t>emergency </a:t>
            </a:r>
            <a:r>
              <a:rPr lang="en-US" sz="2400" b="1" dirty="0">
                <a:effectLst/>
                <a:latin typeface="Times New Roman" pitchFamily="18" charset="0"/>
              </a:rPr>
              <a:t>clinical situations and </a:t>
            </a:r>
            <a:endParaRPr lang="en-US" sz="2400" b="1" dirty="0" smtClean="0">
              <a:effectLst/>
              <a:latin typeface="Times New Roman" pitchFamily="18" charset="0"/>
            </a:endParaRPr>
          </a:p>
          <a:p>
            <a:pPr lvl="1" algn="just">
              <a:lnSpc>
                <a:spcPct val="160000"/>
              </a:lnSpc>
              <a:buFont typeface="Wingdings" pitchFamily="2" charset="2"/>
              <a:buBlip>
                <a:blip r:embed="rId2"/>
              </a:buBlip>
            </a:pPr>
            <a:r>
              <a:rPr lang="en-US" sz="2400" b="1" dirty="0" smtClean="0">
                <a:effectLst/>
                <a:latin typeface="Times New Roman" pitchFamily="18" charset="0"/>
              </a:rPr>
              <a:t>procedures </a:t>
            </a:r>
            <a:r>
              <a:rPr lang="en-US" sz="2400" b="1" dirty="0">
                <a:effectLst/>
                <a:latin typeface="Times New Roman" pitchFamily="18" charset="0"/>
              </a:rPr>
              <a:t>with uncertain prognosis all lead to stress</a:t>
            </a:r>
            <a:r>
              <a:rPr lang="en-US" sz="2400" b="1" dirty="0" smtClean="0">
                <a:effectLst/>
                <a:latin typeface="Times New Roman" pitchFamily="18" charset="0"/>
              </a:rPr>
              <a:t>.</a:t>
            </a:r>
            <a:endParaRPr lang="en-US" sz="2400" b="1" dirty="0">
              <a:effectLst/>
              <a:latin typeface="Times New Roman" pitchFamily="18" charset="0"/>
            </a:endParaRPr>
          </a:p>
        </p:txBody>
      </p:sp>
      <p:sp>
        <p:nvSpPr>
          <p:cNvPr id="5" name="Date Placeholder 4"/>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B6F15528-21DE-4FAA-801E-634DDDAF4B2B}"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45</a:t>
            </a:fld>
            <a:endParaRPr lang="en-US"/>
          </a:p>
        </p:txBody>
      </p:sp>
      <p:sp>
        <p:nvSpPr>
          <p:cNvPr id="6" name="Content Placeholder 5"/>
          <p:cNvSpPr>
            <a:spLocks noGrp="1"/>
          </p:cNvSpPr>
          <p:nvPr>
            <p:ph sz="quarter" idx="1"/>
          </p:nvPr>
        </p:nvSpPr>
        <p:spPr/>
        <p:txBody>
          <a:bodyPr/>
          <a:lstStyle/>
          <a:p>
            <a:r>
              <a:rPr lang="en-US" sz="3200" b="1" dirty="0">
                <a:solidFill>
                  <a:srgbClr val="C00000"/>
                </a:solidFill>
              </a:rPr>
              <a:t>Work-related stress</a:t>
            </a:r>
            <a:r>
              <a:rPr lang="en-US" sz="3200" dirty="0">
                <a:solidFill>
                  <a:srgbClr val="C00000"/>
                </a:solidFill>
              </a:rPr>
              <a:t> </a:t>
            </a:r>
            <a:r>
              <a:rPr lang="en-US" sz="3200" dirty="0"/>
              <a:t>– excessive working time 					and overwork</a:t>
            </a:r>
          </a:p>
          <a:p>
            <a:r>
              <a:rPr lang="en-US" sz="3200" b="1" dirty="0">
                <a:solidFill>
                  <a:srgbClr val="C00000"/>
                </a:solidFill>
              </a:rPr>
              <a:t>Violence</a:t>
            </a:r>
            <a:r>
              <a:rPr lang="en-US" sz="3200" b="1" dirty="0">
                <a:solidFill>
                  <a:srgbClr val="FFC000"/>
                </a:solidFill>
              </a:rPr>
              <a:t> </a:t>
            </a:r>
            <a:r>
              <a:rPr lang="en-US" sz="3200" dirty="0"/>
              <a:t>–</a:t>
            </a:r>
            <a:r>
              <a:rPr lang="en-US" sz="3200" b="1" dirty="0"/>
              <a:t> </a:t>
            </a:r>
            <a:r>
              <a:rPr lang="en-US" sz="3200" dirty="0"/>
              <a:t> from outside the organization</a:t>
            </a:r>
          </a:p>
          <a:p>
            <a:r>
              <a:rPr lang="en-US" sz="3200" b="1" dirty="0">
                <a:solidFill>
                  <a:srgbClr val="C00000"/>
                </a:solidFill>
              </a:rPr>
              <a:t>Bullying</a:t>
            </a:r>
            <a:r>
              <a:rPr lang="en-US" sz="3200" dirty="0">
                <a:solidFill>
                  <a:srgbClr val="C00000"/>
                </a:solidFill>
              </a:rPr>
              <a:t> </a:t>
            </a:r>
            <a:r>
              <a:rPr lang="en-US" sz="3200" dirty="0"/>
              <a:t>– emotional and verbal abuse</a:t>
            </a:r>
          </a:p>
          <a:p>
            <a:r>
              <a:rPr lang="en-US" sz="3200" b="1" dirty="0">
                <a:solidFill>
                  <a:srgbClr val="C00000"/>
                </a:solidFill>
              </a:rPr>
              <a:t>Sexual Harassment</a:t>
            </a:r>
          </a:p>
          <a:p>
            <a:r>
              <a:rPr lang="en-US" sz="3200" b="1" dirty="0" smtClean="0">
                <a:solidFill>
                  <a:srgbClr val="C00000"/>
                </a:solidFill>
              </a:rPr>
              <a:t>Exposure </a:t>
            </a:r>
            <a:r>
              <a:rPr lang="en-US" sz="3200" b="1" dirty="0">
                <a:solidFill>
                  <a:srgbClr val="C00000"/>
                </a:solidFill>
              </a:rPr>
              <a:t>to unhealthy elements </a:t>
            </a:r>
            <a:r>
              <a:rPr lang="en-US" sz="3200" dirty="0"/>
              <a:t>– tobacco, uncontrolled alcohol</a:t>
            </a:r>
          </a:p>
          <a:p>
            <a:endParaRPr lang="en-IN" dirty="0"/>
          </a:p>
        </p:txBody>
      </p:sp>
    </p:spTree>
    <p:extLst>
      <p:ext uri="{BB962C8B-B14F-4D97-AF65-F5344CB8AC3E}">
        <p14:creationId xmlns:p14="http://schemas.microsoft.com/office/powerpoint/2010/main" val="8599268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p:txBody>
          <a:bodyPr/>
          <a:lstStyle/>
          <a:p>
            <a:endParaRPr lang="en-US" sz="3200">
              <a:effectLst/>
              <a:latin typeface="Times New Roman" pitchFamily="18" charset="0"/>
            </a:endParaRPr>
          </a:p>
        </p:txBody>
      </p:sp>
      <p:sp>
        <p:nvSpPr>
          <p:cNvPr id="87043" name="Rectangle 3"/>
          <p:cNvSpPr>
            <a:spLocks noGrp="1" noChangeArrowheads="1"/>
          </p:cNvSpPr>
          <p:nvPr>
            <p:ph type="body" idx="1"/>
          </p:nvPr>
        </p:nvSpPr>
        <p:spPr/>
        <p:txBody>
          <a:bodyPr/>
          <a:lstStyle/>
          <a:p>
            <a:pPr algn="just">
              <a:lnSpc>
                <a:spcPct val="200000"/>
              </a:lnSpc>
              <a:buFont typeface="Wingdings" pitchFamily="2" charset="2"/>
              <a:buBlip>
                <a:blip r:embed="rId2"/>
              </a:buBlip>
            </a:pPr>
            <a:r>
              <a:rPr lang="en-US" sz="2400" dirty="0">
                <a:effectLst/>
                <a:latin typeface="Times New Roman" pitchFamily="18" charset="0"/>
              </a:rPr>
              <a:t>It mainly leads to development of increased tension, high blood pressure, tiredness, depression and sleeplessness.</a:t>
            </a:r>
          </a:p>
          <a:p>
            <a:pPr algn="just">
              <a:lnSpc>
                <a:spcPct val="200000"/>
              </a:lnSpc>
              <a:buFont typeface="Wingdings" pitchFamily="2" charset="2"/>
              <a:buBlip>
                <a:blip r:embed="rId2"/>
              </a:buBlip>
            </a:pPr>
            <a:r>
              <a:rPr lang="en-US" sz="2400" dirty="0">
                <a:effectLst/>
                <a:latin typeface="Times New Roman" pitchFamily="18" charset="0"/>
              </a:rPr>
              <a:t>Dentists with their busy schedules will be deprived of social interaction, spend less time with family leading to </a:t>
            </a:r>
            <a:r>
              <a:rPr lang="en-US" sz="2400" b="1" u="sng" dirty="0" smtClean="0">
                <a:effectLst/>
                <a:latin typeface="Times New Roman" pitchFamily="18" charset="0"/>
              </a:rPr>
              <a:t>‘Burn out </a:t>
            </a:r>
            <a:r>
              <a:rPr lang="en-US" sz="2400" b="1" u="sng" dirty="0">
                <a:effectLst/>
                <a:latin typeface="Times New Roman" pitchFamily="18" charset="0"/>
              </a:rPr>
              <a:t>syndrome’.</a:t>
            </a:r>
          </a:p>
        </p:txBody>
      </p:sp>
      <p:sp>
        <p:nvSpPr>
          <p:cNvPr id="5" name="Date Placeholder 4"/>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B6F15528-21DE-4FAA-801E-634DDDAF4B2B}"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47</a:t>
            </a:fld>
            <a:endParaRPr lang="en-US"/>
          </a:p>
        </p:txBody>
      </p:sp>
      <p:sp>
        <p:nvSpPr>
          <p:cNvPr id="6" name="Content Placeholder 5"/>
          <p:cNvSpPr>
            <a:spLocks noGrp="1"/>
          </p:cNvSpPr>
          <p:nvPr>
            <p:ph sz="quarter" idx="1"/>
          </p:nvPr>
        </p:nvSpPr>
        <p:spPr/>
        <p:txBody>
          <a:bodyPr/>
          <a:lstStyle/>
          <a:p>
            <a:endParaRPr lang="en-IN"/>
          </a:p>
        </p:txBody>
      </p:sp>
      <p:pic>
        <p:nvPicPr>
          <p:cNvPr id="6146" name="Picture 2" descr="C:\Users\mypc\Desktop\UDAI SEMINARS\2 ND YEAR SEMINARS\udai occupation\occupational-hazards-in-dentistry-40-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826" y="838200"/>
            <a:ext cx="7315200" cy="5492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8772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rPr>
              <a:t>Categories of task in relation to risk</a:t>
            </a:r>
            <a:endParaRPr lang="en-US" dirty="0"/>
          </a:p>
        </p:txBody>
      </p:sp>
      <p:sp>
        <p:nvSpPr>
          <p:cNvPr id="3" name="Date Placeholder 2"/>
          <p:cNvSpPr>
            <a:spLocks noGrp="1"/>
          </p:cNvSpPr>
          <p:nvPr>
            <p:ph type="dt" sz="half" idx="10"/>
          </p:nvPr>
        </p:nvSpPr>
        <p:spPr/>
        <p:txBody>
          <a:bodyPr/>
          <a:lstStyle/>
          <a:p>
            <a:endParaRPr lang="en-US" dirty="0">
              <a:solidFill>
                <a:srgbClr val="775F55"/>
              </a:solidFill>
            </a:endParaRPr>
          </a:p>
        </p:txBody>
      </p:sp>
      <p:sp>
        <p:nvSpPr>
          <p:cNvPr id="4" name="Footer Placeholder 3"/>
          <p:cNvSpPr>
            <a:spLocks noGrp="1"/>
          </p:cNvSpPr>
          <p:nvPr>
            <p:ph type="ftr" sz="quarter" idx="11"/>
          </p:nvPr>
        </p:nvSpPr>
        <p:spPr/>
        <p:txBody>
          <a:bodyPr/>
          <a:lstStyle/>
          <a:p>
            <a:endParaRPr lang="en-US" dirty="0">
              <a:solidFill>
                <a:srgbClr val="775F55"/>
              </a:solidFill>
            </a:endParaRPr>
          </a:p>
        </p:txBody>
      </p:sp>
      <p:graphicFrame>
        <p:nvGraphicFramePr>
          <p:cNvPr id="6" name="Content Placeholder 5"/>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p:txBody>
          <a:bodyPr>
            <a:normAutofit fontScale="85000" lnSpcReduction="20000"/>
          </a:bodyPr>
          <a:lstStyle/>
          <a:p>
            <a:fld id="{B6F15528-21DE-4FAA-801E-634DDDAF4B2B}" type="slidenum">
              <a:rPr lang="en-US" smtClean="0"/>
              <a:pPr/>
              <a:t>48</a:t>
            </a:fld>
            <a:endParaRPr lang="en-US"/>
          </a:p>
        </p:txBody>
      </p:sp>
    </p:spTree>
    <p:extLst>
      <p:ext uri="{BB962C8B-B14F-4D97-AF65-F5344CB8AC3E}">
        <p14:creationId xmlns:p14="http://schemas.microsoft.com/office/powerpoint/2010/main" val="39259258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p:txBody>
          <a:bodyPr/>
          <a:lstStyle/>
          <a:p>
            <a:endParaRPr lang="en-US" sz="3200">
              <a:effectLst/>
              <a:latin typeface="Times New Roman" pitchFamily="18" charset="0"/>
            </a:endParaRPr>
          </a:p>
        </p:txBody>
      </p:sp>
      <p:sp>
        <p:nvSpPr>
          <p:cNvPr id="69635" name="Rectangle 3"/>
          <p:cNvSpPr>
            <a:spLocks noGrp="1" noChangeArrowheads="1"/>
          </p:cNvSpPr>
          <p:nvPr>
            <p:ph type="body" idx="1"/>
          </p:nvPr>
        </p:nvSpPr>
        <p:spPr/>
        <p:txBody>
          <a:bodyPr/>
          <a:lstStyle/>
          <a:p>
            <a:pPr algn="just">
              <a:lnSpc>
                <a:spcPct val="200000"/>
              </a:lnSpc>
              <a:buFont typeface="Wingdings" pitchFamily="2" charset="2"/>
              <a:buBlip>
                <a:blip r:embed="rId3"/>
              </a:buBlip>
            </a:pPr>
            <a:r>
              <a:rPr lang="en-US" sz="2400" dirty="0">
                <a:effectLst/>
                <a:latin typeface="Times New Roman" pitchFamily="18" charset="0"/>
              </a:rPr>
              <a:t>The ADA and the Occupational Safety and Health Act (OSHA) guidelines advise that all dental staff in category I and II and dentists be trained in infection control to protect themselves and their patients.</a:t>
            </a:r>
          </a:p>
        </p:txBody>
      </p:sp>
      <p:sp>
        <p:nvSpPr>
          <p:cNvPr id="5" name="Date Placeholder 4"/>
          <p:cNvSpPr>
            <a:spLocks noGrp="1"/>
          </p:cNvSpPr>
          <p:nvPr>
            <p:ph type="dt" sz="half" idx="10"/>
          </p:nvPr>
        </p:nvSpPr>
        <p:spPr/>
        <p:txBody>
          <a:bodyPr/>
          <a:lstStyle/>
          <a:p>
            <a:endParaRPr lang="en-US" dirty="0">
              <a:solidFill>
                <a:srgbClr val="775F55"/>
              </a:solidFill>
            </a:endParaRPr>
          </a:p>
        </p:txBody>
      </p:sp>
      <p:sp>
        <p:nvSpPr>
          <p:cNvPr id="7" name="Footer Placeholder 6"/>
          <p:cNvSpPr>
            <a:spLocks noGrp="1"/>
          </p:cNvSpPr>
          <p:nvPr>
            <p:ph type="ftr" sz="quarter" idx="11"/>
          </p:nvPr>
        </p:nvSpPr>
        <p:spPr/>
        <p:txBody>
          <a:bodyPr/>
          <a:lstStyle/>
          <a:p>
            <a:endParaRPr lang="en-US" dirty="0">
              <a:solidFill>
                <a:srgbClr val="775F55"/>
              </a:solidFill>
            </a:endParaRPr>
          </a:p>
        </p:txBody>
      </p:sp>
      <p:sp>
        <p:nvSpPr>
          <p:cNvPr id="8" name="Slide Number Placeholder 7"/>
          <p:cNvSpPr>
            <a:spLocks noGrp="1"/>
          </p:cNvSpPr>
          <p:nvPr>
            <p:ph type="sldNum" sz="quarter" idx="12"/>
          </p:nvPr>
        </p:nvSpPr>
        <p:spPr/>
        <p:txBody>
          <a:bodyPr>
            <a:normAutofit fontScale="85000" lnSpcReduction="20000"/>
          </a:bodyPr>
          <a:lstStyle/>
          <a:p>
            <a:fld id="{B6F15528-21DE-4FAA-801E-634DDDAF4B2B}" type="slidenum">
              <a:rPr lang="en-US" smtClean="0"/>
              <a:pPr/>
              <a:t>49</a:t>
            </a:fld>
            <a:endParaRPr lang="en-US"/>
          </a:p>
        </p:txBody>
      </p:sp>
    </p:spTree>
    <p:extLst>
      <p:ext uri="{BB962C8B-B14F-4D97-AF65-F5344CB8AC3E}">
        <p14:creationId xmlns:p14="http://schemas.microsoft.com/office/powerpoint/2010/main" val="2642155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Occupational Health</a:t>
            </a:r>
            <a:endParaRPr lang="en-IN" b="1" dirty="0"/>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5</a:t>
            </a:fld>
            <a:endParaRPr lang="en-US"/>
          </a:p>
        </p:txBody>
      </p:sp>
      <p:sp>
        <p:nvSpPr>
          <p:cNvPr id="6" name="Content Placeholder 5"/>
          <p:cNvSpPr>
            <a:spLocks noGrp="1"/>
          </p:cNvSpPr>
          <p:nvPr>
            <p:ph sz="quarter" idx="1"/>
          </p:nvPr>
        </p:nvSpPr>
        <p:spPr>
          <a:xfrm>
            <a:off x="457200" y="3810000"/>
            <a:ext cx="8153400" cy="4495800"/>
          </a:xfrm>
        </p:spPr>
        <p:txBody>
          <a:bodyPr>
            <a:normAutofit/>
          </a:bodyPr>
          <a:lstStyle/>
          <a:p>
            <a:pPr algn="ctr"/>
            <a:r>
              <a:rPr lang="en-US" sz="2800" b="1" i="1" dirty="0">
                <a:solidFill>
                  <a:srgbClr val="0070C0"/>
                </a:solidFill>
                <a:latin typeface="Times New Roman" pitchFamily="18" charset="0"/>
              </a:rPr>
              <a:t>Occupational health</a:t>
            </a:r>
            <a:r>
              <a:rPr lang="en-US" sz="2800" dirty="0">
                <a:solidFill>
                  <a:srgbClr val="0070C0"/>
                </a:solidFill>
                <a:latin typeface="Times New Roman" pitchFamily="18" charset="0"/>
              </a:rPr>
              <a:t> has been defined by WHO as </a:t>
            </a:r>
            <a:r>
              <a:rPr lang="en-US" sz="3200" dirty="0">
                <a:solidFill>
                  <a:srgbClr val="0070C0"/>
                </a:solidFill>
                <a:latin typeface="Times New Roman" pitchFamily="18" charset="0"/>
              </a:rPr>
              <a:t>“</a:t>
            </a:r>
            <a:r>
              <a:rPr lang="en-US" sz="3200" b="1" i="1" dirty="0">
                <a:solidFill>
                  <a:srgbClr val="0070C0"/>
                </a:solidFill>
                <a:latin typeface="Times New Roman" pitchFamily="18" charset="0"/>
              </a:rPr>
              <a:t>the promotion and maintenance of the highest degree of physical, mental and social well being of workers in all </a:t>
            </a:r>
            <a:r>
              <a:rPr lang="en-US" sz="3200" b="1" i="1" dirty="0" smtClean="0">
                <a:solidFill>
                  <a:srgbClr val="0070C0"/>
                </a:solidFill>
                <a:latin typeface="Times New Roman" pitchFamily="18" charset="0"/>
              </a:rPr>
              <a:t>occupations.</a:t>
            </a:r>
            <a:endParaRPr lang="en-IN" sz="4000" dirty="0">
              <a:solidFill>
                <a:srgbClr val="0070C0"/>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2592" y="1676400"/>
            <a:ext cx="3028950" cy="15144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516" y="1676400"/>
            <a:ext cx="278606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97905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Ergonomics</a:t>
            </a:r>
            <a:endParaRPr lang="en-IN" b="1" dirty="0"/>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50</a:t>
            </a:fld>
            <a:endParaRPr lang="en-US"/>
          </a:p>
        </p:txBody>
      </p:sp>
      <p:sp>
        <p:nvSpPr>
          <p:cNvPr id="6" name="Content Placeholder 5"/>
          <p:cNvSpPr>
            <a:spLocks noGrp="1"/>
          </p:cNvSpPr>
          <p:nvPr>
            <p:ph sz="quarter" idx="1"/>
          </p:nvPr>
        </p:nvSpPr>
        <p:spPr/>
        <p:txBody>
          <a:bodyPr/>
          <a:lstStyle/>
          <a:p>
            <a:pPr marL="609600" indent="-609600">
              <a:lnSpc>
                <a:spcPct val="90000"/>
              </a:lnSpc>
              <a:buFont typeface="Wingdings" pitchFamily="2" charset="2"/>
              <a:buChar char="n"/>
              <a:defRPr/>
            </a:pPr>
            <a:r>
              <a:rPr lang="en-US" sz="3200" dirty="0"/>
              <a:t>Greek – </a:t>
            </a:r>
            <a:r>
              <a:rPr lang="en-US" sz="3200" dirty="0" err="1"/>
              <a:t>ergon</a:t>
            </a:r>
            <a:r>
              <a:rPr lang="en-US" sz="3200" dirty="0"/>
              <a:t> = work and </a:t>
            </a:r>
            <a:r>
              <a:rPr lang="en-US" sz="3200" dirty="0" err="1"/>
              <a:t>nomos</a:t>
            </a:r>
            <a:r>
              <a:rPr lang="en-US" sz="3200" dirty="0"/>
              <a:t> = low.</a:t>
            </a:r>
          </a:p>
          <a:p>
            <a:pPr marL="609600" indent="-609600">
              <a:lnSpc>
                <a:spcPct val="90000"/>
              </a:lnSpc>
              <a:buFont typeface="Wingdings" pitchFamily="2" charset="2"/>
              <a:buChar char="n"/>
              <a:defRPr/>
            </a:pPr>
            <a:r>
              <a:rPr lang="en-US" sz="3200" dirty="0"/>
              <a:t>”Fitting the job to the worker”.</a:t>
            </a:r>
          </a:p>
          <a:p>
            <a:endParaRPr lang="en-IN" dirty="0"/>
          </a:p>
        </p:txBody>
      </p:sp>
      <p:sp>
        <p:nvSpPr>
          <p:cNvPr id="7" name="Rectangle 6"/>
          <p:cNvSpPr/>
          <p:nvPr/>
        </p:nvSpPr>
        <p:spPr>
          <a:xfrm>
            <a:off x="609600" y="3124200"/>
            <a:ext cx="8001000" cy="3250121"/>
          </a:xfrm>
          <a:prstGeom prst="rect">
            <a:avLst/>
          </a:prstGeom>
        </p:spPr>
        <p:txBody>
          <a:bodyPr wrap="square">
            <a:spAutoFit/>
          </a:bodyPr>
          <a:lstStyle/>
          <a:p>
            <a:pPr marL="609600" indent="-609600">
              <a:lnSpc>
                <a:spcPct val="90000"/>
              </a:lnSpc>
              <a:buFont typeface="Wingdings" pitchFamily="2" charset="2"/>
              <a:buChar char="n"/>
              <a:defRPr/>
            </a:pPr>
            <a:r>
              <a:rPr lang="en-US" sz="2800" u="sng" dirty="0"/>
              <a:t>Objective of ergonomics</a:t>
            </a:r>
            <a:r>
              <a:rPr lang="en-US" sz="2800" dirty="0"/>
              <a:t>: </a:t>
            </a:r>
            <a:endParaRPr lang="en-US" sz="2800" dirty="0" smtClean="0"/>
          </a:p>
          <a:p>
            <a:pPr>
              <a:lnSpc>
                <a:spcPct val="90000"/>
              </a:lnSpc>
              <a:defRPr/>
            </a:pPr>
            <a:endParaRPr lang="en-US" sz="3200" dirty="0"/>
          </a:p>
          <a:p>
            <a:pPr marL="990600" lvl="1" indent="-533400">
              <a:lnSpc>
                <a:spcPct val="90000"/>
              </a:lnSpc>
              <a:buFont typeface="Wingdings" pitchFamily="2" charset="2"/>
              <a:buChar char="n"/>
              <a:defRPr/>
            </a:pPr>
            <a:r>
              <a:rPr lang="en-US" sz="2400" dirty="0"/>
              <a:t>To achieve the best mutual adjustment of man and his work for the improvement of human efficiency and well being.</a:t>
            </a:r>
          </a:p>
          <a:p>
            <a:pPr marL="990600" lvl="1" indent="-533400">
              <a:lnSpc>
                <a:spcPct val="90000"/>
              </a:lnSpc>
              <a:buFont typeface="Wingdings" pitchFamily="2" charset="2"/>
              <a:buChar char="n"/>
              <a:defRPr/>
            </a:pPr>
            <a:r>
              <a:rPr lang="en-US" sz="2400" dirty="0"/>
              <a:t>It involves designing of machines, tools, equipment manufacturing process, lay out of the places of work, method of work and environment in order to achieve greater efficiency to both man and machine. </a:t>
            </a:r>
          </a:p>
        </p:txBody>
      </p:sp>
    </p:spTree>
    <p:extLst>
      <p:ext uri="{BB962C8B-B14F-4D97-AF65-F5344CB8AC3E}">
        <p14:creationId xmlns:p14="http://schemas.microsoft.com/office/powerpoint/2010/main" val="1252581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rrowheads="1"/>
          </p:cNvSpPr>
          <p:nvPr>
            <p:ph type="title"/>
          </p:nvPr>
        </p:nvSpPr>
        <p:spPr/>
        <p:txBody>
          <a:bodyPr/>
          <a:lstStyle/>
          <a:p>
            <a:r>
              <a:rPr lang="en-US" sz="3200" b="1" dirty="0" smtClean="0">
                <a:effectLst/>
                <a:latin typeface="Times New Roman" pitchFamily="18" charset="0"/>
              </a:rPr>
              <a:t>MSD IN DENTISTRY</a:t>
            </a:r>
            <a:endParaRPr lang="en-US" sz="3200" b="1" dirty="0">
              <a:effectLst/>
              <a:latin typeface="Times New Roman" pitchFamily="18" charset="0"/>
            </a:endParaRPr>
          </a:p>
        </p:txBody>
      </p:sp>
      <p:sp>
        <p:nvSpPr>
          <p:cNvPr id="146435" name="Rectangle 3"/>
          <p:cNvSpPr>
            <a:spLocks noGrp="1" noChangeArrowheads="1"/>
          </p:cNvSpPr>
          <p:nvPr>
            <p:ph type="body" idx="1"/>
          </p:nvPr>
        </p:nvSpPr>
        <p:spPr>
          <a:xfrm>
            <a:off x="-2458" y="1670229"/>
            <a:ext cx="3578352" cy="2755541"/>
          </a:xfrm>
        </p:spPr>
        <p:txBody>
          <a:bodyPr>
            <a:normAutofit/>
          </a:bodyPr>
          <a:lstStyle/>
          <a:p>
            <a:pPr marL="0" indent="0" algn="just">
              <a:lnSpc>
                <a:spcPct val="165000"/>
              </a:lnSpc>
              <a:buNone/>
            </a:pPr>
            <a:r>
              <a:rPr lang="en-US" sz="2400" b="1" dirty="0" smtClean="0">
                <a:effectLst/>
                <a:latin typeface="Times New Roman" pitchFamily="18" charset="0"/>
              </a:rPr>
              <a:t>Chronic </a:t>
            </a:r>
            <a:r>
              <a:rPr lang="en-US" sz="2400" b="1" dirty="0">
                <a:effectLst/>
                <a:latin typeface="Times New Roman" pitchFamily="18" charset="0"/>
              </a:rPr>
              <a:t>low back pain</a:t>
            </a:r>
            <a:r>
              <a:rPr lang="en-US" sz="2400" dirty="0">
                <a:effectLst/>
                <a:latin typeface="Times New Roman" pitchFamily="18" charset="0"/>
              </a:rPr>
              <a:t>: </a:t>
            </a:r>
            <a:r>
              <a:rPr lang="en-US" sz="2400" b="1" dirty="0" smtClean="0">
                <a:effectLst/>
                <a:latin typeface="Times New Roman" pitchFamily="18" charset="0"/>
              </a:rPr>
              <a:t>Tension </a:t>
            </a:r>
            <a:r>
              <a:rPr lang="en-US" sz="2400" b="1" dirty="0">
                <a:effectLst/>
                <a:latin typeface="Times New Roman" pitchFamily="18" charset="0"/>
              </a:rPr>
              <a:t>neck </a:t>
            </a:r>
            <a:r>
              <a:rPr lang="en-US" sz="2400" b="1" dirty="0" smtClean="0">
                <a:effectLst/>
                <a:latin typeface="Times New Roman" pitchFamily="18" charset="0"/>
              </a:rPr>
              <a:t>syndrome</a:t>
            </a:r>
            <a:r>
              <a:rPr lang="en-US" sz="2400" dirty="0" smtClean="0">
                <a:effectLst/>
                <a:latin typeface="Times New Roman" pitchFamily="18" charset="0"/>
              </a:rPr>
              <a:t>:</a:t>
            </a:r>
          </a:p>
          <a:p>
            <a:pPr marL="0" indent="0" algn="just">
              <a:lnSpc>
                <a:spcPct val="165000"/>
              </a:lnSpc>
              <a:buNone/>
            </a:pPr>
            <a:r>
              <a:rPr lang="en-US" sz="2400" b="1" dirty="0" smtClean="0">
                <a:effectLst/>
                <a:latin typeface="Times New Roman" pitchFamily="18" charset="0"/>
              </a:rPr>
              <a:t>Trapezius </a:t>
            </a:r>
            <a:r>
              <a:rPr lang="en-US" sz="2400" b="1" dirty="0">
                <a:effectLst/>
                <a:latin typeface="Times New Roman" pitchFamily="18" charset="0"/>
              </a:rPr>
              <a:t>myalgia</a:t>
            </a:r>
            <a:r>
              <a:rPr lang="en-US" sz="2400" dirty="0" smtClean="0">
                <a:effectLst/>
                <a:latin typeface="Times New Roman" pitchFamily="18" charset="0"/>
              </a:rPr>
              <a:t>:</a:t>
            </a:r>
            <a:endParaRPr lang="en-US" sz="2400" dirty="0">
              <a:effectLst/>
              <a:latin typeface="Times New Roman" pitchFamily="18" charset="0"/>
            </a:endParaRPr>
          </a:p>
        </p:txBody>
      </p:sp>
      <p:sp>
        <p:nvSpPr>
          <p:cNvPr id="5" name="Date Placeholder 4"/>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B6F15528-21DE-4FAA-801E-634DDDAF4B2B}" type="slidenum">
              <a:rPr lang="en-US" smtClean="0"/>
              <a:pPr/>
              <a:t>51</a:t>
            </a:fld>
            <a:endParaRPr lang="en-US"/>
          </a:p>
        </p:txBody>
      </p:sp>
      <p:pic>
        <p:nvPicPr>
          <p:cNvPr id="9" name="Picture 4" descr="d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600200"/>
            <a:ext cx="2779096"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477769"/>
            <a:ext cx="2451663" cy="29880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686" y="4267200"/>
            <a:ext cx="3772706" cy="2499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Date Placeholder 2"/>
          <p:cNvSpPr>
            <a:spLocks noGrp="1"/>
          </p:cNvSpPr>
          <p:nvPr>
            <p:ph type="dt" sz="half" idx="10"/>
          </p:nvPr>
        </p:nvSpPr>
        <p:spPr/>
        <p:txBody>
          <a:bodyPr/>
          <a:lstStyle/>
          <a:p>
            <a:fld id="{E88CB146-96BA-4F9D-B08D-4104B5130E78}" type="datetime1">
              <a:rPr lang="en-US" smtClean="0"/>
              <a:pPr/>
              <a:t>6/4/2021</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52</a:t>
            </a:fld>
            <a:endParaRPr lang="en-US"/>
          </a:p>
        </p:txBody>
      </p:sp>
      <p:pic>
        <p:nvPicPr>
          <p:cNvPr id="2050" name="Picture 2" descr="C:\Users\mypc\Desktop\UDAI SEMINARS\2 ND YEAR SEMINARS\udai occupation\occupational-hazards-in-dentistry-59-638.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38200" y="1161512"/>
            <a:ext cx="7162800" cy="5377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4772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rrowheads="1"/>
          </p:cNvSpPr>
          <p:nvPr>
            <p:ph type="title"/>
          </p:nvPr>
        </p:nvSpPr>
        <p:spPr>
          <a:xfrm>
            <a:off x="533400" y="381000"/>
            <a:ext cx="8153400" cy="990600"/>
          </a:xfrm>
        </p:spPr>
        <p:txBody>
          <a:bodyPr>
            <a:normAutofit fontScale="90000"/>
          </a:bodyPr>
          <a:lstStyle/>
          <a:p>
            <a:r>
              <a:rPr lang="en-US" sz="3200" b="1" u="sng" dirty="0">
                <a:solidFill>
                  <a:schemeClr val="accent2">
                    <a:lumMod val="50000"/>
                  </a:schemeClr>
                </a:solidFill>
                <a:latin typeface="Times New Roman" pitchFamily="18" charset="0"/>
              </a:rPr>
              <a:t>Working position of the dentist:</a:t>
            </a:r>
            <a:r>
              <a:rPr lang="en-US" sz="3200" b="1" u="sng" dirty="0">
                <a:latin typeface="Times New Roman" pitchFamily="18" charset="0"/>
              </a:rPr>
              <a:t/>
            </a:r>
            <a:br>
              <a:rPr lang="en-US" sz="3200" b="1" u="sng" dirty="0">
                <a:latin typeface="Times New Roman" pitchFamily="18" charset="0"/>
              </a:rPr>
            </a:br>
            <a:endParaRPr lang="en-US" sz="3200" dirty="0">
              <a:effectLst/>
              <a:latin typeface="Times New Roman" pitchFamily="18" charset="0"/>
            </a:endParaRPr>
          </a:p>
        </p:txBody>
      </p:sp>
      <p:sp>
        <p:nvSpPr>
          <p:cNvPr id="138243" name="Rectangle 3"/>
          <p:cNvSpPr>
            <a:spLocks noGrp="1" noChangeArrowheads="1"/>
          </p:cNvSpPr>
          <p:nvPr>
            <p:ph type="body" idx="1"/>
          </p:nvPr>
        </p:nvSpPr>
        <p:spPr>
          <a:xfrm>
            <a:off x="457200" y="1371600"/>
            <a:ext cx="8534400" cy="5029200"/>
          </a:xfrm>
        </p:spPr>
        <p:txBody>
          <a:bodyPr>
            <a:normAutofit fontScale="85000" lnSpcReduction="10000"/>
          </a:bodyPr>
          <a:lstStyle/>
          <a:p>
            <a:pPr algn="just">
              <a:lnSpc>
                <a:spcPct val="170000"/>
              </a:lnSpc>
              <a:buFont typeface="Wingdings" pitchFamily="2" charset="2"/>
              <a:buBlip>
                <a:blip r:embed="rId2"/>
              </a:buBlip>
            </a:pPr>
            <a:r>
              <a:rPr lang="en-US" sz="2400" dirty="0" smtClean="0">
                <a:effectLst/>
                <a:latin typeface="Times New Roman" pitchFamily="18" charset="0"/>
              </a:rPr>
              <a:t>The </a:t>
            </a:r>
            <a:r>
              <a:rPr lang="en-US" sz="2400" dirty="0">
                <a:effectLst/>
                <a:latin typeface="Times New Roman" pitchFamily="18" charset="0"/>
              </a:rPr>
              <a:t>sitting position should permit ease of body mobility and minimize the possibility of abnormal positions.</a:t>
            </a:r>
          </a:p>
          <a:p>
            <a:pPr algn="just">
              <a:lnSpc>
                <a:spcPct val="170000"/>
              </a:lnSpc>
              <a:buFont typeface="Wingdings" pitchFamily="2" charset="2"/>
              <a:buBlip>
                <a:blip r:embed="rId2"/>
              </a:buBlip>
            </a:pPr>
            <a:r>
              <a:rPr lang="en-US" sz="2400" dirty="0">
                <a:effectLst/>
                <a:latin typeface="Times New Roman" pitchFamily="18" charset="0"/>
              </a:rPr>
              <a:t>The seat of the stool should be at a height that permits the thighs to be parallel to the floor, and both the feet should be flat on the floor.</a:t>
            </a:r>
          </a:p>
          <a:p>
            <a:pPr algn="just">
              <a:lnSpc>
                <a:spcPct val="170000"/>
              </a:lnSpc>
              <a:buFont typeface="Wingdings" pitchFamily="2" charset="2"/>
              <a:buBlip>
                <a:blip r:embed="rId2"/>
              </a:buBlip>
            </a:pPr>
            <a:r>
              <a:rPr lang="en-US" sz="2400" dirty="0">
                <a:effectLst/>
                <a:latin typeface="Times New Roman" pitchFamily="18" charset="0"/>
              </a:rPr>
              <a:t>The seat should be flat and comfortable but not too soft</a:t>
            </a:r>
            <a:r>
              <a:rPr lang="en-US" sz="2400" dirty="0" smtClean="0">
                <a:effectLst/>
                <a:latin typeface="Times New Roman" pitchFamily="18" charset="0"/>
              </a:rPr>
              <a:t>.</a:t>
            </a:r>
          </a:p>
          <a:p>
            <a:pPr lvl="0" algn="just">
              <a:lnSpc>
                <a:spcPct val="160000"/>
              </a:lnSpc>
              <a:buClr>
                <a:srgbClr val="DD8047"/>
              </a:buClr>
              <a:buBlip>
                <a:blip r:embed="rId2"/>
              </a:buBlip>
            </a:pPr>
            <a:r>
              <a:rPr lang="en-US" sz="2400" dirty="0">
                <a:solidFill>
                  <a:prstClr val="black"/>
                </a:solidFill>
                <a:latin typeface="Times New Roman" pitchFamily="18" charset="0"/>
              </a:rPr>
              <a:t>Tilt the seat angle forward 5 to 15 degrees to increase the lower back curve.</a:t>
            </a:r>
          </a:p>
          <a:p>
            <a:pPr lvl="0" algn="just">
              <a:lnSpc>
                <a:spcPct val="160000"/>
              </a:lnSpc>
              <a:buClr>
                <a:srgbClr val="DD8047"/>
              </a:buClr>
              <a:buBlip>
                <a:blip r:embed="rId2"/>
              </a:buBlip>
            </a:pPr>
            <a:r>
              <a:rPr lang="en-US" sz="2400" dirty="0">
                <a:solidFill>
                  <a:prstClr val="black"/>
                </a:solidFill>
                <a:latin typeface="Times New Roman" pitchFamily="18" charset="0"/>
              </a:rPr>
              <a:t>Sit close to the patient and position knees under the patients chair if possible.</a:t>
            </a:r>
          </a:p>
          <a:p>
            <a:pPr lvl="0" algn="just">
              <a:lnSpc>
                <a:spcPct val="160000"/>
              </a:lnSpc>
              <a:buClr>
                <a:srgbClr val="DD8047"/>
              </a:buClr>
              <a:buBlip>
                <a:blip r:embed="rId2"/>
              </a:buBlip>
            </a:pPr>
            <a:r>
              <a:rPr lang="en-US" sz="2400" dirty="0">
                <a:solidFill>
                  <a:prstClr val="black"/>
                </a:solidFill>
                <a:latin typeface="Times New Roman" pitchFamily="18" charset="0"/>
              </a:rPr>
              <a:t>Use the lumbar support of the chair as much as possible to contact your back.</a:t>
            </a:r>
          </a:p>
          <a:p>
            <a:pPr lvl="0" algn="just">
              <a:lnSpc>
                <a:spcPct val="160000"/>
              </a:lnSpc>
              <a:buClr>
                <a:srgbClr val="DD8047"/>
              </a:buClr>
              <a:buBlip>
                <a:blip r:embed="rId2"/>
              </a:buBlip>
            </a:pPr>
            <a:r>
              <a:rPr lang="en-US" sz="2400" dirty="0">
                <a:solidFill>
                  <a:prstClr val="black"/>
                </a:solidFill>
                <a:latin typeface="Times New Roman" pitchFamily="18" charset="0"/>
              </a:rPr>
              <a:t>Distribute your weight evenly by placing the feet on the floor.</a:t>
            </a:r>
          </a:p>
          <a:p>
            <a:pPr algn="just">
              <a:lnSpc>
                <a:spcPct val="170000"/>
              </a:lnSpc>
              <a:buFont typeface="Wingdings" pitchFamily="2" charset="2"/>
              <a:buBlip>
                <a:blip r:embed="rId2"/>
              </a:buBlip>
            </a:pPr>
            <a:endParaRPr lang="en-US" sz="2400" dirty="0" smtClean="0">
              <a:effectLst/>
              <a:latin typeface="Times New Roman" pitchFamily="18" charset="0"/>
            </a:endParaRPr>
          </a:p>
          <a:p>
            <a:pPr algn="just">
              <a:lnSpc>
                <a:spcPct val="170000"/>
              </a:lnSpc>
              <a:buFont typeface="Wingdings" pitchFamily="2" charset="2"/>
              <a:buBlip>
                <a:blip r:embed="rId2"/>
              </a:buBlip>
            </a:pPr>
            <a:endParaRPr lang="en-US" sz="2400" dirty="0" smtClean="0">
              <a:effectLst/>
              <a:latin typeface="Times New Roman" pitchFamily="18" charset="0"/>
            </a:endParaRPr>
          </a:p>
          <a:p>
            <a:pPr algn="just">
              <a:lnSpc>
                <a:spcPct val="170000"/>
              </a:lnSpc>
              <a:buFont typeface="Wingdings" pitchFamily="2" charset="2"/>
              <a:buBlip>
                <a:blip r:embed="rId2"/>
              </a:buBlip>
            </a:pPr>
            <a:endParaRPr lang="en-US" sz="2400" dirty="0" smtClean="0">
              <a:effectLst/>
              <a:latin typeface="Times New Roman" pitchFamily="18" charset="0"/>
            </a:endParaRPr>
          </a:p>
          <a:p>
            <a:pPr algn="just">
              <a:lnSpc>
                <a:spcPct val="170000"/>
              </a:lnSpc>
              <a:buFont typeface="Wingdings" pitchFamily="2" charset="2"/>
              <a:buBlip>
                <a:blip r:embed="rId2"/>
              </a:buBlip>
            </a:pPr>
            <a:endParaRPr lang="en-US" sz="2400" dirty="0">
              <a:effectLst/>
              <a:latin typeface="Times New Roman" pitchFamily="18" charset="0"/>
            </a:endParaRPr>
          </a:p>
        </p:txBody>
      </p:sp>
      <p:sp>
        <p:nvSpPr>
          <p:cNvPr id="5" name="Date Placeholder 4"/>
          <p:cNvSpPr>
            <a:spLocks noGrp="1"/>
          </p:cNvSpPr>
          <p:nvPr>
            <p:ph type="dt" sz="half" idx="10"/>
          </p:nvPr>
        </p:nvSpPr>
        <p:spPr/>
        <p:txBody>
          <a:bodyPr/>
          <a:lstStyle/>
          <a:p>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B6F15528-21DE-4FAA-801E-634DDDAF4B2B}"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7" y="228600"/>
            <a:ext cx="9369552" cy="990600"/>
          </a:xfrm>
        </p:spPr>
        <p:txBody>
          <a:bodyPr>
            <a:normAutofit fontScale="90000"/>
          </a:bodyPr>
          <a:lstStyle/>
          <a:p>
            <a:pPr algn="ctr"/>
            <a:r>
              <a:rPr lang="en-IN" b="1" dirty="0">
                <a:solidFill>
                  <a:srgbClr val="FF0000"/>
                </a:solidFill>
              </a:rPr>
              <a:t>GLOBAL PREVALANCE OF OCCUPATIONAL HAZARDS IN DENTISTRY.</a:t>
            </a:r>
          </a:p>
        </p:txBody>
      </p:sp>
      <p:sp>
        <p:nvSpPr>
          <p:cNvPr id="3" name="Date Placeholder 2"/>
          <p:cNvSpPr>
            <a:spLocks noGrp="1"/>
          </p:cNvSpPr>
          <p:nvPr>
            <p:ph type="dt" sz="half" idx="10"/>
          </p:nvPr>
        </p:nvSpPr>
        <p:spPr/>
        <p:txBody>
          <a:bodyPr/>
          <a:lstStyle/>
          <a:p>
            <a:fld id="{E88CB146-96BA-4F9D-B08D-4104B5130E78}" type="datetime1">
              <a:rPr lang="en-US" smtClean="0"/>
              <a:pPr/>
              <a:t>6/4/2021</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54</a:t>
            </a:fld>
            <a:endParaRPr lang="en-US"/>
          </a:p>
        </p:txBody>
      </p:sp>
      <p:sp>
        <p:nvSpPr>
          <p:cNvPr id="6" name="Content Placeholder 5"/>
          <p:cNvSpPr>
            <a:spLocks noGrp="1"/>
          </p:cNvSpPr>
          <p:nvPr>
            <p:ph sz="quarter" idx="1"/>
          </p:nvPr>
        </p:nvSpPr>
        <p:spPr>
          <a:xfrm>
            <a:off x="76200" y="1905000"/>
            <a:ext cx="9067800" cy="4495800"/>
          </a:xfrm>
        </p:spPr>
        <p:txBody>
          <a:bodyPr>
            <a:normAutofit/>
          </a:bodyPr>
          <a:lstStyle/>
          <a:p>
            <a:pPr lvl="0"/>
            <a:r>
              <a:rPr lang="en-IN" sz="2400" dirty="0">
                <a:solidFill>
                  <a:srgbClr val="002060"/>
                </a:solidFill>
                <a:latin typeface="Bodoni MT" pitchFamily="18" charset="0"/>
                <a:cs typeface="Times New Roman" pitchFamily="18" charset="0"/>
              </a:rPr>
              <a:t>A survey from the </a:t>
            </a:r>
            <a:r>
              <a:rPr lang="en-IN" sz="2400" b="1" dirty="0">
                <a:solidFill>
                  <a:srgbClr val="002060"/>
                </a:solidFill>
                <a:latin typeface="Bodoni MT" pitchFamily="18" charset="0"/>
                <a:cs typeface="Times New Roman" pitchFamily="18" charset="0"/>
              </a:rPr>
              <a:t>Norway</a:t>
            </a:r>
            <a:r>
              <a:rPr lang="en-IN" sz="2400" dirty="0">
                <a:solidFill>
                  <a:srgbClr val="002060"/>
                </a:solidFill>
                <a:latin typeface="Bodoni MT" pitchFamily="18" charset="0"/>
                <a:cs typeface="Times New Roman" pitchFamily="18" charset="0"/>
              </a:rPr>
              <a:t> found that public health dentist reported occupational health complaints such </a:t>
            </a:r>
            <a:r>
              <a:rPr lang="en-IN" sz="2400" b="1" dirty="0">
                <a:solidFill>
                  <a:srgbClr val="002060"/>
                </a:solidFill>
                <a:latin typeface="Bodoni MT" pitchFamily="18" charset="0"/>
                <a:cs typeface="Times New Roman" pitchFamily="18" charset="0"/>
              </a:rPr>
              <a:t>as </a:t>
            </a:r>
            <a:r>
              <a:rPr lang="en-IN" sz="2400" b="1" dirty="0" err="1">
                <a:solidFill>
                  <a:srgbClr val="002060"/>
                </a:solidFill>
                <a:latin typeface="Bodoni MT" pitchFamily="18" charset="0"/>
                <a:cs typeface="Times New Roman" pitchFamily="18" charset="0"/>
              </a:rPr>
              <a:t>dermatoses</a:t>
            </a:r>
            <a:r>
              <a:rPr lang="en-IN" sz="2400" b="1" dirty="0">
                <a:solidFill>
                  <a:srgbClr val="002060"/>
                </a:solidFill>
                <a:latin typeface="Bodoni MT" pitchFamily="18" charset="0"/>
                <a:cs typeface="Times New Roman" pitchFamily="18" charset="0"/>
              </a:rPr>
              <a:t> (40%), eye, respiratory and systemic complaints (13%) and musculoskeletal problems (3</a:t>
            </a:r>
            <a:r>
              <a:rPr lang="en-IN" sz="2400" b="1" dirty="0" smtClean="0">
                <a:solidFill>
                  <a:srgbClr val="002060"/>
                </a:solidFill>
                <a:latin typeface="Bodoni MT" pitchFamily="18" charset="0"/>
                <a:cs typeface="Times New Roman" pitchFamily="18" charset="0"/>
              </a:rPr>
              <a:t>%)</a:t>
            </a:r>
          </a:p>
          <a:p>
            <a:pPr lvl="0"/>
            <a:endParaRPr lang="en-IN" sz="2400" b="1" dirty="0">
              <a:latin typeface="Bodoni MT" pitchFamily="18" charset="0"/>
              <a:cs typeface="Times New Roman" pitchFamily="18" charset="0"/>
            </a:endParaRPr>
          </a:p>
          <a:p>
            <a:pPr lvl="0"/>
            <a:r>
              <a:rPr lang="en-IN" sz="2400" dirty="0">
                <a:latin typeface="Bodoni MT" pitchFamily="18" charset="0"/>
                <a:cs typeface="Times New Roman" pitchFamily="18" charset="0"/>
              </a:rPr>
              <a:t>In a study conducted among dentists and dental auxiliaries in </a:t>
            </a:r>
            <a:r>
              <a:rPr lang="en-IN" sz="2400" b="1" dirty="0">
                <a:latin typeface="Bodoni MT" pitchFamily="18" charset="0"/>
                <a:cs typeface="Times New Roman" pitchFamily="18" charset="0"/>
              </a:rPr>
              <a:t>Riyadh, Saudi Arabia </a:t>
            </a:r>
            <a:r>
              <a:rPr lang="en-IN" sz="2400" dirty="0">
                <a:latin typeface="Bodoni MT" pitchFamily="18" charset="0"/>
                <a:cs typeface="Times New Roman" pitchFamily="18" charset="0"/>
              </a:rPr>
              <a:t>about the prevalence of hearing problems in the last 5 years, </a:t>
            </a:r>
            <a:r>
              <a:rPr lang="en-IN" sz="2400" dirty="0" smtClean="0">
                <a:latin typeface="Bodoni MT" pitchFamily="18" charset="0"/>
                <a:cs typeface="Times New Roman" pitchFamily="18" charset="0"/>
              </a:rPr>
              <a:t>30</a:t>
            </a:r>
            <a:r>
              <a:rPr lang="en-IN" sz="2400" dirty="0">
                <a:latin typeface="Bodoni MT" pitchFamily="18" charset="0"/>
                <a:cs typeface="Times New Roman" pitchFamily="18" charset="0"/>
              </a:rPr>
              <a:t>% of the subjects had </a:t>
            </a:r>
            <a:r>
              <a:rPr lang="en-IN" sz="2400" b="1" dirty="0">
                <a:latin typeface="Bodoni MT" pitchFamily="18" charset="0"/>
                <a:cs typeface="Times New Roman" pitchFamily="18" charset="0"/>
              </a:rPr>
              <a:t>difficulty in </a:t>
            </a:r>
            <a:r>
              <a:rPr lang="en-IN" sz="2400" b="1" dirty="0" smtClean="0">
                <a:latin typeface="Bodoni MT" pitchFamily="18" charset="0"/>
                <a:cs typeface="Times New Roman" pitchFamily="18" charset="0"/>
              </a:rPr>
              <a:t>speech discrimination</a:t>
            </a:r>
            <a:r>
              <a:rPr lang="en-IN" sz="2400" dirty="0" smtClean="0">
                <a:latin typeface="Bodoni MT" pitchFamily="18" charset="0"/>
                <a:cs typeface="Times New Roman" pitchFamily="18" charset="0"/>
              </a:rPr>
              <a:t> </a:t>
            </a:r>
            <a:r>
              <a:rPr lang="en-IN" sz="2400" dirty="0">
                <a:latin typeface="Bodoni MT" pitchFamily="18" charset="0"/>
                <a:cs typeface="Times New Roman" pitchFamily="18" charset="0"/>
              </a:rPr>
              <a:t>and 30.8% of the subjects had</a:t>
            </a:r>
            <a:r>
              <a:rPr lang="en-IN" sz="2400" b="1" dirty="0">
                <a:latin typeface="Bodoni MT" pitchFamily="18" charset="0"/>
                <a:cs typeface="Times New Roman" pitchFamily="18" charset="0"/>
              </a:rPr>
              <a:t> speech discrimination in a background noise.</a:t>
            </a:r>
          </a:p>
          <a:p>
            <a:endParaRPr lang="en-IN" dirty="0"/>
          </a:p>
        </p:txBody>
      </p:sp>
    </p:spTree>
    <p:extLst>
      <p:ext uri="{BB962C8B-B14F-4D97-AF65-F5344CB8AC3E}">
        <p14:creationId xmlns:p14="http://schemas.microsoft.com/office/powerpoint/2010/main" val="40808998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55</a:t>
            </a:fld>
            <a:endParaRPr lang="en-US"/>
          </a:p>
        </p:txBody>
      </p:sp>
      <p:sp>
        <p:nvSpPr>
          <p:cNvPr id="6" name="Content Placeholder 5"/>
          <p:cNvSpPr>
            <a:spLocks noGrp="1"/>
          </p:cNvSpPr>
          <p:nvPr>
            <p:ph sz="quarter" idx="1"/>
          </p:nvPr>
        </p:nvSpPr>
        <p:spPr/>
        <p:txBody>
          <a:bodyPr>
            <a:normAutofit fontScale="92500" lnSpcReduction="10000"/>
          </a:bodyPr>
          <a:lstStyle/>
          <a:p>
            <a:pPr lvl="0"/>
            <a:r>
              <a:rPr lang="en-IN" b="1" dirty="0">
                <a:solidFill>
                  <a:srgbClr val="0070C0"/>
                </a:solidFill>
                <a:latin typeface="Bodoni MT" pitchFamily="18" charset="0"/>
              </a:rPr>
              <a:t>Latex allergy and glove dermatitis </a:t>
            </a:r>
            <a:r>
              <a:rPr lang="en-IN" dirty="0">
                <a:solidFill>
                  <a:srgbClr val="0070C0"/>
                </a:solidFill>
                <a:latin typeface="Bodoni MT" pitchFamily="18" charset="0"/>
              </a:rPr>
              <a:t>were reported in 9 and 22% of dental personnel respectively in a dental school in Australia</a:t>
            </a:r>
            <a:r>
              <a:rPr lang="en-IN" dirty="0" smtClean="0">
                <a:solidFill>
                  <a:srgbClr val="0070C0"/>
                </a:solidFill>
                <a:latin typeface="Bodoni MT" pitchFamily="18" charset="0"/>
              </a:rPr>
              <a:t>.</a:t>
            </a:r>
          </a:p>
          <a:p>
            <a:pPr marL="0" lvl="0" indent="0">
              <a:buNone/>
            </a:pPr>
            <a:endParaRPr lang="en-IN" dirty="0" smtClean="0">
              <a:latin typeface="Bodoni MT" pitchFamily="18" charset="0"/>
            </a:endParaRPr>
          </a:p>
          <a:p>
            <a:pPr lvl="0"/>
            <a:r>
              <a:rPr lang="en-IN" dirty="0">
                <a:solidFill>
                  <a:srgbClr val="002060"/>
                </a:solidFill>
                <a:latin typeface="Bodoni MT" pitchFamily="18" charset="0"/>
              </a:rPr>
              <a:t>A study carried out among the dental students studying at </a:t>
            </a:r>
            <a:r>
              <a:rPr lang="en-IN" b="1" dirty="0">
                <a:solidFill>
                  <a:srgbClr val="002060"/>
                </a:solidFill>
                <a:latin typeface="Bodoni MT" pitchFamily="18" charset="0"/>
              </a:rPr>
              <a:t>University of Cartagena </a:t>
            </a:r>
            <a:r>
              <a:rPr lang="en-IN" dirty="0">
                <a:solidFill>
                  <a:srgbClr val="002060"/>
                </a:solidFill>
                <a:latin typeface="Bodoni MT" pitchFamily="18" charset="0"/>
              </a:rPr>
              <a:t>reported that 80% of the students suffered from </a:t>
            </a:r>
            <a:r>
              <a:rPr lang="en-IN" b="1" dirty="0">
                <a:solidFill>
                  <a:srgbClr val="002060"/>
                </a:solidFill>
                <a:latin typeface="Bodoni MT" pitchFamily="18" charset="0"/>
              </a:rPr>
              <a:t>muscular pain </a:t>
            </a:r>
            <a:r>
              <a:rPr lang="en-IN" dirty="0">
                <a:solidFill>
                  <a:srgbClr val="002060"/>
                </a:solidFill>
                <a:latin typeface="Bodoni MT" pitchFamily="18" charset="0"/>
              </a:rPr>
              <a:t>due to the </a:t>
            </a:r>
            <a:r>
              <a:rPr lang="en-IN" dirty="0" smtClean="0">
                <a:solidFill>
                  <a:srgbClr val="002060"/>
                </a:solidFill>
                <a:latin typeface="Bodoni MT" pitchFamily="18" charset="0"/>
              </a:rPr>
              <a:t>clinical practice</a:t>
            </a:r>
            <a:r>
              <a:rPr lang="en-IN" dirty="0">
                <a:solidFill>
                  <a:srgbClr val="002060"/>
                </a:solidFill>
                <a:latin typeface="Bodoni MT" pitchFamily="18" charset="0"/>
              </a:rPr>
              <a:t>; the clinical areas where more pain was found were surgery and periodontics and 15% of the students reported </a:t>
            </a:r>
            <a:r>
              <a:rPr lang="en-IN" b="1" dirty="0">
                <a:solidFill>
                  <a:srgbClr val="002060"/>
                </a:solidFill>
                <a:latin typeface="Bodoni MT" pitchFamily="18" charset="0"/>
              </a:rPr>
              <a:t>pain in the neck and lumbar zone.</a:t>
            </a:r>
          </a:p>
          <a:p>
            <a:pPr lvl="0"/>
            <a:endParaRPr lang="en-IN" dirty="0"/>
          </a:p>
          <a:p>
            <a:endParaRPr lang="en-IN" dirty="0"/>
          </a:p>
        </p:txBody>
      </p:sp>
    </p:spTree>
    <p:extLst>
      <p:ext uri="{BB962C8B-B14F-4D97-AF65-F5344CB8AC3E}">
        <p14:creationId xmlns:p14="http://schemas.microsoft.com/office/powerpoint/2010/main" val="6673275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56</a:t>
            </a:fld>
            <a:endParaRPr lang="en-US"/>
          </a:p>
        </p:txBody>
      </p:sp>
      <p:sp>
        <p:nvSpPr>
          <p:cNvPr id="6" name="Content Placeholder 5"/>
          <p:cNvSpPr>
            <a:spLocks noGrp="1"/>
          </p:cNvSpPr>
          <p:nvPr>
            <p:ph sz="quarter" idx="1"/>
          </p:nvPr>
        </p:nvSpPr>
        <p:spPr>
          <a:xfrm>
            <a:off x="228600" y="1582994"/>
            <a:ext cx="8686800" cy="5257800"/>
          </a:xfrm>
        </p:spPr>
        <p:txBody>
          <a:bodyPr>
            <a:normAutofit lnSpcReduction="10000"/>
          </a:bodyPr>
          <a:lstStyle/>
          <a:p>
            <a:pPr lvl="0"/>
            <a:r>
              <a:rPr lang="en-IN" sz="2400" dirty="0">
                <a:solidFill>
                  <a:srgbClr val="0070C0"/>
                </a:solidFill>
              </a:rPr>
              <a:t>A study among dentist in </a:t>
            </a:r>
            <a:r>
              <a:rPr lang="en-IN" sz="2400" b="1" dirty="0">
                <a:solidFill>
                  <a:srgbClr val="0070C0"/>
                </a:solidFill>
              </a:rPr>
              <a:t>Southern Iran </a:t>
            </a:r>
            <a:r>
              <a:rPr lang="en-IN" sz="2400" dirty="0">
                <a:solidFill>
                  <a:srgbClr val="0070C0"/>
                </a:solidFill>
              </a:rPr>
              <a:t>reported that, 33% of the dentists were suffering from </a:t>
            </a:r>
            <a:r>
              <a:rPr lang="en-IN" sz="2400" b="1" dirty="0">
                <a:solidFill>
                  <a:srgbClr val="0070C0"/>
                </a:solidFill>
              </a:rPr>
              <a:t>lower back pain</a:t>
            </a:r>
            <a:r>
              <a:rPr lang="en-IN" sz="2400" dirty="0">
                <a:solidFill>
                  <a:srgbClr val="0070C0"/>
                </a:solidFill>
              </a:rPr>
              <a:t> while 28% had </a:t>
            </a:r>
            <a:r>
              <a:rPr lang="en-IN" sz="2400" b="1" dirty="0">
                <a:solidFill>
                  <a:srgbClr val="0070C0"/>
                </a:solidFill>
              </a:rPr>
              <a:t>neck pain</a:t>
            </a:r>
            <a:r>
              <a:rPr lang="en-IN" sz="2400" dirty="0" smtClean="0">
                <a:solidFill>
                  <a:srgbClr val="0070C0"/>
                </a:solidFill>
              </a:rPr>
              <a:t>.</a:t>
            </a:r>
          </a:p>
          <a:p>
            <a:pPr lvl="0"/>
            <a:endParaRPr lang="en-IN" sz="2400" dirty="0">
              <a:solidFill>
                <a:srgbClr val="0070C0"/>
              </a:solidFill>
            </a:endParaRPr>
          </a:p>
          <a:p>
            <a:pPr lvl="0"/>
            <a:r>
              <a:rPr lang="en-IN" sz="2400" b="1" dirty="0">
                <a:solidFill>
                  <a:srgbClr val="002060"/>
                </a:solidFill>
              </a:rPr>
              <a:t>In India, an investigation among Navy dentists </a:t>
            </a:r>
            <a:r>
              <a:rPr lang="en-IN" sz="2400" dirty="0">
                <a:solidFill>
                  <a:srgbClr val="002060"/>
                </a:solidFill>
              </a:rPr>
              <a:t>revealed that 47% of them experienced </a:t>
            </a:r>
            <a:r>
              <a:rPr lang="en-IN" sz="2400" b="1" dirty="0">
                <a:solidFill>
                  <a:srgbClr val="002060"/>
                </a:solidFill>
              </a:rPr>
              <a:t>an injury from a sharp instrument</a:t>
            </a:r>
            <a:r>
              <a:rPr lang="en-IN" sz="2400" dirty="0">
                <a:solidFill>
                  <a:srgbClr val="002060"/>
                </a:solidFill>
              </a:rPr>
              <a:t> during the past 6 months and </a:t>
            </a:r>
            <a:r>
              <a:rPr lang="en-IN" sz="2400" b="1" dirty="0">
                <a:solidFill>
                  <a:srgbClr val="002060"/>
                </a:solidFill>
              </a:rPr>
              <a:t>backache </a:t>
            </a:r>
            <a:r>
              <a:rPr lang="en-IN" sz="2400" dirty="0">
                <a:solidFill>
                  <a:srgbClr val="002060"/>
                </a:solidFill>
              </a:rPr>
              <a:t>was the commonest hazard in 70.6% of the personnel followed by </a:t>
            </a:r>
            <a:r>
              <a:rPr lang="en-IN" sz="2400" b="1" dirty="0">
                <a:solidFill>
                  <a:srgbClr val="002060"/>
                </a:solidFill>
              </a:rPr>
              <a:t>occasional anxiety and wrist ache</a:t>
            </a:r>
            <a:r>
              <a:rPr lang="en-IN" sz="2400" b="1" dirty="0" smtClean="0">
                <a:solidFill>
                  <a:srgbClr val="002060"/>
                </a:solidFill>
              </a:rPr>
              <a:t>.</a:t>
            </a:r>
          </a:p>
          <a:p>
            <a:pPr lvl="0"/>
            <a:endParaRPr lang="en-IN" sz="2400" b="1" dirty="0">
              <a:solidFill>
                <a:srgbClr val="002060"/>
              </a:solidFill>
            </a:endParaRPr>
          </a:p>
          <a:p>
            <a:pPr lvl="0"/>
            <a:r>
              <a:rPr lang="en-IN" sz="2400" dirty="0">
                <a:solidFill>
                  <a:srgbClr val="7030A0"/>
                </a:solidFill>
              </a:rPr>
              <a:t>In a recent study it was found that 78% of dental </a:t>
            </a:r>
            <a:r>
              <a:rPr lang="en-IN" sz="2400" dirty="0" err="1">
                <a:solidFill>
                  <a:srgbClr val="7030A0"/>
                </a:solidFill>
              </a:rPr>
              <a:t>practioners</a:t>
            </a:r>
            <a:r>
              <a:rPr lang="en-IN" sz="2400" dirty="0">
                <a:solidFill>
                  <a:srgbClr val="7030A0"/>
                </a:solidFill>
              </a:rPr>
              <a:t> in a city of </a:t>
            </a:r>
            <a:r>
              <a:rPr lang="en-IN" sz="2400" b="1" dirty="0">
                <a:solidFill>
                  <a:srgbClr val="7030A0"/>
                </a:solidFill>
              </a:rPr>
              <a:t>Andhra Pradesh </a:t>
            </a:r>
            <a:r>
              <a:rPr lang="en-IN" sz="2400" dirty="0">
                <a:solidFill>
                  <a:srgbClr val="7030A0"/>
                </a:solidFill>
              </a:rPr>
              <a:t>has a prevalence of </a:t>
            </a:r>
            <a:r>
              <a:rPr lang="en-IN" sz="2400" b="1" dirty="0" err="1">
                <a:solidFill>
                  <a:srgbClr val="7030A0"/>
                </a:solidFill>
              </a:rPr>
              <a:t>atleast</a:t>
            </a:r>
            <a:r>
              <a:rPr lang="en-IN" sz="2400" b="1" dirty="0">
                <a:solidFill>
                  <a:srgbClr val="7030A0"/>
                </a:solidFill>
              </a:rPr>
              <a:t> one musculoskeletal disorder</a:t>
            </a:r>
            <a:r>
              <a:rPr lang="en-IN" sz="2400" dirty="0">
                <a:solidFill>
                  <a:srgbClr val="7030A0"/>
                </a:solidFill>
              </a:rPr>
              <a:t>. The areas include neck, </a:t>
            </a:r>
            <a:r>
              <a:rPr lang="en-IN" sz="2400" dirty="0" err="1">
                <a:solidFill>
                  <a:srgbClr val="7030A0"/>
                </a:solidFill>
              </a:rPr>
              <a:t>lowback</a:t>
            </a:r>
            <a:r>
              <a:rPr lang="en-IN" sz="2400" dirty="0">
                <a:solidFill>
                  <a:srgbClr val="7030A0"/>
                </a:solidFill>
              </a:rPr>
              <a:t>, </a:t>
            </a:r>
            <a:r>
              <a:rPr lang="en-IN" sz="2400" dirty="0" err="1">
                <a:solidFill>
                  <a:srgbClr val="7030A0"/>
                </a:solidFill>
              </a:rPr>
              <a:t>shoulders,wrists</a:t>
            </a:r>
            <a:r>
              <a:rPr lang="en-IN" sz="2400" dirty="0">
                <a:solidFill>
                  <a:srgbClr val="7030A0"/>
                </a:solidFill>
              </a:rPr>
              <a:t>.</a:t>
            </a:r>
          </a:p>
          <a:p>
            <a:endParaRPr lang="en-IN" dirty="0"/>
          </a:p>
        </p:txBody>
      </p:sp>
    </p:spTree>
    <p:extLst>
      <p:ext uri="{BB962C8B-B14F-4D97-AF65-F5344CB8AC3E}">
        <p14:creationId xmlns:p14="http://schemas.microsoft.com/office/powerpoint/2010/main" val="42662631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CONCLUSION</a:t>
            </a:r>
            <a:endParaRPr lang="en-IN" dirty="0"/>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57</a:t>
            </a:fld>
            <a:endParaRPr lang="en-US"/>
          </a:p>
        </p:txBody>
      </p:sp>
      <p:sp>
        <p:nvSpPr>
          <p:cNvPr id="6" name="Content Placeholder 5"/>
          <p:cNvSpPr>
            <a:spLocks noGrp="1"/>
          </p:cNvSpPr>
          <p:nvPr>
            <p:ph sz="quarter" idx="1"/>
          </p:nvPr>
        </p:nvSpPr>
        <p:spPr/>
        <p:txBody>
          <a:bodyPr/>
          <a:lstStyle/>
          <a:p>
            <a:endParaRPr lang="en-IN"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0413" y="2133600"/>
            <a:ext cx="25431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5105400"/>
            <a:ext cx="350520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64111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REFERENCES</a:t>
            </a:r>
            <a:endParaRPr lang="en-IN" dirty="0"/>
          </a:p>
        </p:txBody>
      </p:sp>
      <p:sp>
        <p:nvSpPr>
          <p:cNvPr id="3" name="Date Placeholder 2"/>
          <p:cNvSpPr>
            <a:spLocks noGrp="1"/>
          </p:cNvSpPr>
          <p:nvPr>
            <p:ph type="dt" sz="half" idx="10"/>
          </p:nvPr>
        </p:nvSpPr>
        <p:spPr/>
        <p:txBody>
          <a:bodyPr/>
          <a:lstStyle/>
          <a:p>
            <a:fld id="{E88CB146-96BA-4F9D-B08D-4104B5130E78}" type="datetime1">
              <a:rPr lang="en-US" smtClean="0"/>
              <a:pPr/>
              <a:t>6/4/2021</a:t>
            </a:fld>
            <a:endParaRPr lang="en-US"/>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58</a:t>
            </a:fld>
            <a:endParaRPr lang="en-US"/>
          </a:p>
        </p:txBody>
      </p:sp>
      <p:sp>
        <p:nvSpPr>
          <p:cNvPr id="6" name="Content Placeholder 5"/>
          <p:cNvSpPr>
            <a:spLocks noGrp="1"/>
          </p:cNvSpPr>
          <p:nvPr>
            <p:ph sz="quarter" idx="1"/>
          </p:nvPr>
        </p:nvSpPr>
        <p:spPr>
          <a:xfrm>
            <a:off x="381000" y="1524000"/>
            <a:ext cx="8302752" cy="5029200"/>
          </a:xfrm>
        </p:spPr>
        <p:txBody>
          <a:bodyPr>
            <a:normAutofit fontScale="25000" lnSpcReduction="20000"/>
          </a:bodyPr>
          <a:lstStyle/>
          <a:p>
            <a:pPr marL="0" indent="0" algn="just">
              <a:buNone/>
            </a:pPr>
            <a:r>
              <a:rPr lang="en-IN" dirty="0"/>
              <a:t> </a:t>
            </a:r>
            <a:endParaRPr lang="en-IN" sz="4500" dirty="0"/>
          </a:p>
          <a:p>
            <a:pPr marL="0" indent="0" algn="just">
              <a:buNone/>
            </a:pPr>
            <a:r>
              <a:rPr lang="en-IN" sz="8000" dirty="0" smtClean="0"/>
              <a:t>1.Soben </a:t>
            </a:r>
            <a:r>
              <a:rPr lang="en-IN" sz="8000" dirty="0"/>
              <a:t>Peter. Occupational </a:t>
            </a:r>
            <a:r>
              <a:rPr lang="en-IN" sz="8000" dirty="0" err="1"/>
              <a:t>hazards.Essentials</a:t>
            </a:r>
            <a:r>
              <a:rPr lang="en-IN" sz="8000" dirty="0"/>
              <a:t> of Public health Dentistry. 5th Edition.</a:t>
            </a:r>
          </a:p>
          <a:p>
            <a:pPr marL="0" indent="0" algn="just">
              <a:buNone/>
            </a:pPr>
            <a:r>
              <a:rPr lang="en-IN" sz="8000" dirty="0" smtClean="0"/>
              <a:t>2.K</a:t>
            </a:r>
            <a:r>
              <a:rPr lang="en-IN" sz="8000" dirty="0"/>
              <a:t>. Park. Textbook of Social and Preventive Medicine. 22nd Edition. </a:t>
            </a:r>
            <a:r>
              <a:rPr lang="en-IN" sz="8000" dirty="0" err="1"/>
              <a:t>Bhanot</a:t>
            </a:r>
            <a:r>
              <a:rPr lang="en-IN" sz="8000" dirty="0"/>
              <a:t> Publishers.</a:t>
            </a:r>
          </a:p>
          <a:p>
            <a:pPr marL="0" indent="0" algn="just">
              <a:buNone/>
            </a:pPr>
            <a:r>
              <a:rPr lang="en-IN" sz="8000" dirty="0" smtClean="0"/>
              <a:t>3.Goldman </a:t>
            </a:r>
            <a:r>
              <a:rPr lang="en-IN" sz="8000" dirty="0"/>
              <a:t>HS. Hartman KS. </a:t>
            </a:r>
            <a:r>
              <a:rPr lang="en-IN" sz="8000" dirty="0" err="1"/>
              <a:t>Messite</a:t>
            </a:r>
            <a:r>
              <a:rPr lang="en-IN" sz="8000" dirty="0"/>
              <a:t>. J. Occupational hazards in dentistry 1984;1st edition. Year Book Medical Publishers.</a:t>
            </a:r>
          </a:p>
          <a:p>
            <a:pPr marL="0" indent="0" algn="just">
              <a:buNone/>
            </a:pPr>
            <a:r>
              <a:rPr lang="en-IN" sz="8000" dirty="0" smtClean="0"/>
              <a:t>4.Hiremath </a:t>
            </a:r>
            <a:r>
              <a:rPr lang="en-IN" sz="8000" dirty="0"/>
              <a:t>SS. Textbook of Preventive and community Dentistry.2007:1st edition, Elsevier Publishers:459-453.</a:t>
            </a:r>
          </a:p>
          <a:p>
            <a:pPr marL="0" indent="0" algn="just">
              <a:buNone/>
            </a:pPr>
            <a:r>
              <a:rPr lang="en-IN" sz="8000" dirty="0" smtClean="0"/>
              <a:t>5.Hamann </a:t>
            </a:r>
            <a:r>
              <a:rPr lang="en-IN" sz="8000" dirty="0"/>
              <a:t>CP. Occupation related allergies in dentistry. JADA,2005;136:500-509.</a:t>
            </a:r>
          </a:p>
          <a:p>
            <a:pPr marL="0" indent="0" algn="just">
              <a:buNone/>
            </a:pPr>
            <a:r>
              <a:rPr lang="en-IN" sz="8000" dirty="0" smtClean="0"/>
              <a:t>6.Valachi </a:t>
            </a:r>
            <a:r>
              <a:rPr lang="en-IN" sz="8000" dirty="0"/>
              <a:t>B. Preventing musculoskeletal disorders in clinical dentistry. JADA 2003;134:1604-1612.</a:t>
            </a:r>
          </a:p>
          <a:p>
            <a:pPr marL="0" indent="0" algn="just">
              <a:buNone/>
            </a:pPr>
            <a:r>
              <a:rPr lang="en-IN" sz="8000" dirty="0" smtClean="0"/>
              <a:t>7.Chopra </a:t>
            </a:r>
            <a:r>
              <a:rPr lang="en-IN" sz="8000" dirty="0"/>
              <a:t>SS, </a:t>
            </a:r>
            <a:r>
              <a:rPr lang="en-IN" sz="8000" dirty="0" err="1"/>
              <a:t>Pandey</a:t>
            </a:r>
            <a:r>
              <a:rPr lang="en-IN" sz="8000" dirty="0"/>
              <a:t> SS. Occupational hazards among </a:t>
            </a:r>
            <a:r>
              <a:rPr lang="en-IN" sz="8000" dirty="0" err="1"/>
              <a:t>dentalsurgeons</a:t>
            </a:r>
            <a:r>
              <a:rPr lang="en-IN" sz="8000" dirty="0"/>
              <a:t>. MJAFI 2007;63:3-25.</a:t>
            </a:r>
          </a:p>
          <a:p>
            <a:pPr marL="0" indent="0" algn="just">
              <a:buNone/>
            </a:pPr>
            <a:r>
              <a:rPr lang="en-IN" sz="8000" dirty="0"/>
              <a:t>8. </a:t>
            </a:r>
            <a:r>
              <a:rPr lang="en-IN" sz="8000" dirty="0" smtClean="0"/>
              <a:t>Jacobsen </a:t>
            </a:r>
            <a:r>
              <a:rPr lang="en-IN" sz="8000" dirty="0"/>
              <a:t>N, </a:t>
            </a:r>
            <a:r>
              <a:rPr lang="en-IN" sz="8000" dirty="0" err="1"/>
              <a:t>Aasenden</a:t>
            </a:r>
            <a:r>
              <a:rPr lang="en-IN" sz="8000" dirty="0"/>
              <a:t> R, </a:t>
            </a:r>
            <a:r>
              <a:rPr lang="en-IN" sz="8000" dirty="0" err="1"/>
              <a:t>Hensten-Pettersen</a:t>
            </a:r>
            <a:r>
              <a:rPr lang="en-IN" sz="8000" dirty="0"/>
              <a:t> A. Occupational health complaints and adverse patient reactions as perceived by personal in public dentistry. Community Dent Oral </a:t>
            </a:r>
            <a:r>
              <a:rPr lang="en-IN" sz="8000" dirty="0" err="1"/>
              <a:t>Epidemiol</a:t>
            </a:r>
            <a:r>
              <a:rPr lang="en-IN" sz="8000" dirty="0"/>
              <a:t> 1991;19:155-59.</a:t>
            </a:r>
          </a:p>
          <a:p>
            <a:endParaRPr lang="en-IN" dirty="0"/>
          </a:p>
        </p:txBody>
      </p:sp>
    </p:spTree>
    <p:extLst>
      <p:ext uri="{BB962C8B-B14F-4D97-AF65-F5344CB8AC3E}">
        <p14:creationId xmlns:p14="http://schemas.microsoft.com/office/powerpoint/2010/main" val="11242159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59</a:t>
            </a:fld>
            <a:endParaRPr lang="en-US"/>
          </a:p>
        </p:txBody>
      </p:sp>
      <p:sp>
        <p:nvSpPr>
          <p:cNvPr id="6" name="Content Placeholder 5"/>
          <p:cNvSpPr>
            <a:spLocks noGrp="1"/>
          </p:cNvSpPr>
          <p:nvPr>
            <p:ph sz="quarter" idx="1"/>
          </p:nvPr>
        </p:nvSpPr>
        <p:spPr>
          <a:xfrm>
            <a:off x="381000" y="1676400"/>
            <a:ext cx="8153400" cy="4495800"/>
          </a:xfrm>
        </p:spPr>
        <p:txBody>
          <a:bodyPr>
            <a:normAutofit/>
          </a:bodyPr>
          <a:lstStyle/>
          <a:p>
            <a:r>
              <a:rPr lang="en-IN" sz="2000" dirty="0"/>
              <a:t>9. </a:t>
            </a:r>
            <a:r>
              <a:rPr lang="en-IN" sz="2000" dirty="0" smtClean="0"/>
              <a:t> </a:t>
            </a:r>
            <a:r>
              <a:rPr lang="en-IN" sz="2000" dirty="0"/>
              <a:t>Al </a:t>
            </a:r>
            <a:r>
              <a:rPr lang="en-IN" sz="2000" dirty="0" err="1"/>
              <a:t>Wazzan</a:t>
            </a:r>
            <a:r>
              <a:rPr lang="en-IN" sz="2000" dirty="0"/>
              <a:t> KA, Al </a:t>
            </a:r>
            <a:r>
              <a:rPr lang="en-IN" sz="2000" dirty="0" err="1"/>
              <a:t>Qahtani</a:t>
            </a:r>
            <a:r>
              <a:rPr lang="en-IN" sz="2000" dirty="0"/>
              <a:t> MQ, Al </a:t>
            </a:r>
            <a:r>
              <a:rPr lang="en-IN" sz="2000" dirty="0" err="1"/>
              <a:t>Shethri</a:t>
            </a:r>
            <a:r>
              <a:rPr lang="en-IN" sz="2000" dirty="0"/>
              <a:t> SE, Al </a:t>
            </a:r>
            <a:r>
              <a:rPr lang="en-IN" sz="2000" dirty="0" err="1"/>
              <a:t>Muhaimeed</a:t>
            </a:r>
            <a:r>
              <a:rPr lang="en-IN" sz="2000" dirty="0"/>
              <a:t> HS, Khan N. Hearing problems among dental personnel. J Pak Dent </a:t>
            </a:r>
            <a:r>
              <a:rPr lang="en-IN" sz="2000" dirty="0" err="1"/>
              <a:t>Assoc</a:t>
            </a:r>
            <a:r>
              <a:rPr lang="en-IN" sz="2000" dirty="0"/>
              <a:t> 2005;14:210-14.</a:t>
            </a:r>
          </a:p>
          <a:p>
            <a:r>
              <a:rPr lang="en-IN" sz="2000" dirty="0"/>
              <a:t>10. </a:t>
            </a:r>
            <a:r>
              <a:rPr lang="en-IN" sz="2000" dirty="0" err="1" smtClean="0"/>
              <a:t>Katelaris</a:t>
            </a:r>
            <a:r>
              <a:rPr lang="en-IN" sz="2000" dirty="0" smtClean="0"/>
              <a:t> </a:t>
            </a:r>
            <a:r>
              <a:rPr lang="en-IN" sz="2000" dirty="0"/>
              <a:t>CH, </a:t>
            </a:r>
            <a:r>
              <a:rPr lang="en-IN" sz="2000" dirty="0" err="1"/>
              <a:t>Widmer</a:t>
            </a:r>
            <a:r>
              <a:rPr lang="en-IN" sz="2000" dirty="0"/>
              <a:t> RP, Lazarus RM. Prevalence of latex allergy in a dental school. Med J </a:t>
            </a:r>
            <a:r>
              <a:rPr lang="en-IN" sz="2000" dirty="0" err="1"/>
              <a:t>Aust</a:t>
            </a:r>
            <a:r>
              <a:rPr lang="en-IN" sz="2000" dirty="0"/>
              <a:t> 1996;164:711-14.</a:t>
            </a:r>
          </a:p>
          <a:p>
            <a:r>
              <a:rPr lang="en-IN" sz="2000" dirty="0"/>
              <a:t>11. </a:t>
            </a:r>
            <a:r>
              <a:rPr lang="en-IN" sz="2000" dirty="0" smtClean="0"/>
              <a:t>Marshall </a:t>
            </a:r>
            <a:r>
              <a:rPr lang="en-IN" sz="2000" dirty="0"/>
              <a:t>ED, </a:t>
            </a:r>
            <a:r>
              <a:rPr lang="en-IN" sz="2000" dirty="0" err="1"/>
              <a:t>Duncombe</a:t>
            </a:r>
            <a:r>
              <a:rPr lang="en-IN" sz="2000" dirty="0"/>
              <a:t> LM, Robinson RQ, </a:t>
            </a:r>
            <a:r>
              <a:rPr lang="en-IN" sz="2000" dirty="0" err="1"/>
              <a:t>Kilbreath</a:t>
            </a:r>
            <a:r>
              <a:rPr lang="en-IN" sz="2000" dirty="0"/>
              <a:t> SL. Musculoskeletal symptoms in New South Wales dentists. </a:t>
            </a:r>
            <a:r>
              <a:rPr lang="en-IN" sz="2000" dirty="0" err="1"/>
              <a:t>Aust</a:t>
            </a:r>
            <a:r>
              <a:rPr lang="en-IN" sz="2000" dirty="0"/>
              <a:t> Dent J 1997;42:240-46.</a:t>
            </a:r>
          </a:p>
          <a:p>
            <a:r>
              <a:rPr lang="en-IN" sz="2000" dirty="0"/>
              <a:t>12. </a:t>
            </a:r>
            <a:r>
              <a:rPr lang="en-IN" sz="2000" dirty="0" smtClean="0"/>
              <a:t>Caballero </a:t>
            </a:r>
            <a:r>
              <a:rPr lang="en-IN" sz="2000" dirty="0"/>
              <a:t>AJ, Palencia IP, Cardenas SD. Ergonomic factors that cause the presence of pain muscle in students of dentistry. Med Oral </a:t>
            </a:r>
            <a:r>
              <a:rPr lang="en-IN" sz="2000" dirty="0" err="1"/>
              <a:t>Patol</a:t>
            </a:r>
            <a:r>
              <a:rPr lang="en-IN" sz="2000" dirty="0"/>
              <a:t> Oral Cir </a:t>
            </a:r>
            <a:r>
              <a:rPr lang="en-IN" sz="2000" dirty="0" err="1"/>
              <a:t>Bucal</a:t>
            </a:r>
            <a:r>
              <a:rPr lang="en-IN" sz="2000" dirty="0"/>
              <a:t> 2010;15:e906-11.</a:t>
            </a:r>
          </a:p>
          <a:p>
            <a:r>
              <a:rPr lang="en-IN" sz="2000" dirty="0"/>
              <a:t>13. </a:t>
            </a:r>
            <a:r>
              <a:rPr lang="en-IN" sz="2000" dirty="0" err="1" smtClean="0"/>
              <a:t>Pargali</a:t>
            </a:r>
            <a:r>
              <a:rPr lang="en-IN" sz="2000" dirty="0" smtClean="0"/>
              <a:t> </a:t>
            </a:r>
            <a:r>
              <a:rPr lang="en-IN" sz="2000" dirty="0"/>
              <a:t>N, </a:t>
            </a:r>
            <a:r>
              <a:rPr lang="en-IN" sz="2000" dirty="0" err="1"/>
              <a:t>Jowkar</a:t>
            </a:r>
            <a:r>
              <a:rPr lang="en-IN" sz="2000" dirty="0"/>
              <a:t> N. Prevalence of musculoskeletal pain among dentists in Shiraz, Southern Iran. International J </a:t>
            </a:r>
            <a:r>
              <a:rPr lang="en-IN" sz="2000" dirty="0" err="1"/>
              <a:t>Occup</a:t>
            </a:r>
            <a:r>
              <a:rPr lang="en-IN" sz="2000" dirty="0"/>
              <a:t> </a:t>
            </a:r>
            <a:r>
              <a:rPr lang="en-IN" sz="2000" dirty="0" err="1"/>
              <a:t>EnvironMed</a:t>
            </a:r>
            <a:r>
              <a:rPr lang="en-IN" sz="2000" dirty="0"/>
              <a:t> 2010;1:69-74.</a:t>
            </a:r>
          </a:p>
          <a:p>
            <a:endParaRPr lang="en-IN" dirty="0"/>
          </a:p>
        </p:txBody>
      </p:sp>
    </p:spTree>
    <p:extLst>
      <p:ext uri="{BB962C8B-B14F-4D97-AF65-F5344CB8AC3E}">
        <p14:creationId xmlns:p14="http://schemas.microsoft.com/office/powerpoint/2010/main" val="1063190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rrowheads="1"/>
          </p:cNvSpPr>
          <p:nvPr>
            <p:ph type="title"/>
          </p:nvPr>
        </p:nvSpPr>
        <p:spPr>
          <a:xfrm>
            <a:off x="152400" y="228600"/>
            <a:ext cx="2743200" cy="990600"/>
          </a:xfrm>
        </p:spPr>
        <p:txBody>
          <a:bodyPr>
            <a:normAutofit/>
          </a:bodyPr>
          <a:lstStyle/>
          <a:p>
            <a:pPr algn="ctr"/>
            <a:r>
              <a:rPr lang="en-US" sz="3600" b="1" dirty="0">
                <a:effectLst/>
                <a:latin typeface="Times New Roman" pitchFamily="18" charset="0"/>
              </a:rPr>
              <a:t>History</a:t>
            </a:r>
            <a:r>
              <a:rPr lang="en-US" sz="3600" dirty="0">
                <a:effectLst/>
                <a:latin typeface="Times New Roman" pitchFamily="18" charset="0"/>
              </a:rPr>
              <a:t> </a:t>
            </a:r>
          </a:p>
        </p:txBody>
      </p:sp>
      <p:sp>
        <p:nvSpPr>
          <p:cNvPr id="8" name="Slide Number Placeholder 7"/>
          <p:cNvSpPr>
            <a:spLocks noGrp="1"/>
          </p:cNvSpPr>
          <p:nvPr>
            <p:ph type="sldNum" sz="quarter" idx="12"/>
          </p:nvPr>
        </p:nvSpPr>
        <p:spPr/>
        <p:txBody>
          <a:bodyPr>
            <a:normAutofit fontScale="85000" lnSpcReduction="20000"/>
          </a:bodyPr>
          <a:lstStyle/>
          <a:p>
            <a:fld id="{B6F15528-21DE-4FAA-801E-634DDDAF4B2B}" type="slidenum">
              <a:rPr lang="en-US" smtClean="0"/>
              <a:pPr/>
              <a:t>6</a:t>
            </a:fld>
            <a:endParaRPr lang="en-US"/>
          </a:p>
        </p:txBody>
      </p:sp>
      <p:pic>
        <p:nvPicPr>
          <p:cNvPr id="1026" name="Picture 2" descr="C:\Users\mypc\Desktop\UDAI SEMINARS\2 ND YEAR SEMINARS\udai occupation\occupational-hazards-in-dentistry-12-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73001"/>
            <a:ext cx="8610600" cy="5384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24200" y="304800"/>
            <a:ext cx="5562600" cy="954107"/>
          </a:xfrm>
          <a:prstGeom prst="rect">
            <a:avLst/>
          </a:prstGeom>
        </p:spPr>
        <p:txBody>
          <a:bodyPr wrap="square">
            <a:spAutoFit/>
          </a:bodyPr>
          <a:lstStyle/>
          <a:p>
            <a:pPr algn="ctr"/>
            <a:r>
              <a:rPr lang="en-IN" sz="2800" b="1" i="1" dirty="0" smtClean="0">
                <a:solidFill>
                  <a:srgbClr val="FF0000"/>
                </a:solidFill>
              </a:rPr>
              <a:t>Hippocrates </a:t>
            </a:r>
            <a:r>
              <a:rPr lang="en-IN" sz="2800" b="1" i="1" dirty="0">
                <a:solidFill>
                  <a:srgbClr val="FF0000"/>
                </a:solidFill>
              </a:rPr>
              <a:t>and in Greek and Roman literature.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rrowheads="1"/>
          </p:cNvSpPr>
          <p:nvPr>
            <p:ph type="title"/>
          </p:nvPr>
        </p:nvSpPr>
        <p:spPr/>
        <p:txBody>
          <a:bodyPr/>
          <a:lstStyle/>
          <a:p>
            <a:endParaRPr lang="en-US"/>
          </a:p>
        </p:txBody>
      </p:sp>
      <p:sp>
        <p:nvSpPr>
          <p:cNvPr id="151555" name="Rectangle 3"/>
          <p:cNvSpPr>
            <a:spLocks noGrp="1" noChangeArrowheads="1"/>
          </p:cNvSpPr>
          <p:nvPr>
            <p:ph type="body" idx="1"/>
          </p:nvPr>
        </p:nvSpPr>
        <p:spPr>
          <a:xfrm>
            <a:off x="612648" y="1066800"/>
            <a:ext cx="8153400" cy="4495800"/>
          </a:xfrm>
        </p:spPr>
        <p:txBody>
          <a:bodyPr>
            <a:normAutofit/>
          </a:bodyPr>
          <a:lstStyle/>
          <a:p>
            <a:pPr algn="ctr"/>
            <a:endParaRPr lang="en-US" sz="9600" b="1" dirty="0">
              <a:ln w="38100">
                <a:solidFill>
                  <a:srgbClr val="0070C0"/>
                </a:solidFill>
              </a:ln>
              <a:solidFill>
                <a:srgbClr val="FFC000"/>
              </a:solidFill>
              <a:latin typeface="Curlz MT" pitchFamily="82" charset="0"/>
            </a:endParaRPr>
          </a:p>
          <a:p>
            <a:pPr algn="ctr">
              <a:buFont typeface="Wingdings" pitchFamily="2" charset="2"/>
              <a:buNone/>
            </a:pPr>
            <a:r>
              <a:rPr lang="en-US" sz="9600" b="1" dirty="0">
                <a:ln w="38100">
                  <a:solidFill>
                    <a:srgbClr val="0070C0"/>
                  </a:solidFill>
                </a:ln>
                <a:solidFill>
                  <a:srgbClr val="FFC000"/>
                </a:solidFill>
                <a:latin typeface="Curlz MT" pitchFamily="82" charset="0"/>
              </a:rPr>
              <a:t>THANK YOU</a:t>
            </a:r>
          </a:p>
        </p:txBody>
      </p:sp>
      <p:sp>
        <p:nvSpPr>
          <p:cNvPr id="5" name="Date Placeholder 4"/>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B6F15528-21DE-4FAA-801E-634DDDAF4B2B}" type="slidenum">
              <a:rPr lang="en-US" smtClean="0"/>
              <a:pPr/>
              <a:t>60</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sz="quarter" idx="1"/>
          </p:nvPr>
        </p:nvSpPr>
        <p:spPr>
          <a:xfrm>
            <a:off x="381000" y="1752600"/>
            <a:ext cx="8153400" cy="4495800"/>
          </a:xfrm>
        </p:spPr>
        <p:txBody>
          <a:bodyPr>
            <a:normAutofit lnSpcReduction="10000"/>
          </a:bodyPr>
          <a:lstStyle/>
          <a:p>
            <a:pPr algn="just">
              <a:lnSpc>
                <a:spcPct val="200000"/>
              </a:lnSpc>
              <a:buFont typeface="Wingdings" pitchFamily="2" charset="2"/>
              <a:buBlip>
                <a:blip r:embed="rId2"/>
              </a:buBlip>
            </a:pPr>
            <a:r>
              <a:rPr lang="en-US" sz="2400" dirty="0" smtClean="0">
                <a:latin typeface="Times New Roman" pitchFamily="18" charset="0"/>
              </a:rPr>
              <a:t> In 1959 JS </a:t>
            </a:r>
            <a:r>
              <a:rPr lang="en-US" sz="2400" dirty="0" err="1" smtClean="0">
                <a:latin typeface="Times New Roman" pitchFamily="18" charset="0"/>
              </a:rPr>
              <a:t>Mittleman</a:t>
            </a:r>
            <a:r>
              <a:rPr lang="en-US" sz="2400" dirty="0" smtClean="0">
                <a:latin typeface="Times New Roman" pitchFamily="18" charset="0"/>
              </a:rPr>
              <a:t>, a New York Dentist warned the profession about the health hazard caused by turbines and recommended regular audiograms for dental personnel.</a:t>
            </a:r>
          </a:p>
          <a:p>
            <a:pPr algn="just">
              <a:lnSpc>
                <a:spcPct val="200000"/>
              </a:lnSpc>
              <a:buFont typeface="Wingdings" pitchFamily="2" charset="2"/>
              <a:buBlip>
                <a:blip r:embed="rId2"/>
              </a:buBlip>
            </a:pPr>
            <a:r>
              <a:rPr lang="en-IN" sz="2400" dirty="0">
                <a:latin typeface="Times New Roman" pitchFamily="18" charset="0"/>
              </a:rPr>
              <a:t>For most of the 1970s and 1980s the major concern was inhalation of mercury </a:t>
            </a:r>
            <a:r>
              <a:rPr lang="en-IN" sz="2400" dirty="0" err="1">
                <a:latin typeface="Times New Roman" pitchFamily="18" charset="0"/>
              </a:rPr>
              <a:t>vapor</a:t>
            </a:r>
            <a:r>
              <a:rPr lang="en-IN" sz="2400" dirty="0">
                <a:latin typeface="Times New Roman" pitchFamily="18" charset="0"/>
              </a:rPr>
              <a:t> and its hazards of amalgam to the dental staff.</a:t>
            </a:r>
          </a:p>
          <a:p>
            <a:pPr algn="just">
              <a:lnSpc>
                <a:spcPct val="200000"/>
              </a:lnSpc>
              <a:buFont typeface="Wingdings" pitchFamily="2" charset="2"/>
              <a:buBlip>
                <a:blip r:embed="rId2"/>
              </a:buBlip>
            </a:pPr>
            <a:endParaRPr lang="en-US" sz="2400" dirty="0" smtClean="0">
              <a:latin typeface="Times New Roman" pitchFamily="18" charset="0"/>
            </a:endParaRPr>
          </a:p>
          <a:p>
            <a:pPr>
              <a:buNone/>
            </a:pPr>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rrowheads="1"/>
          </p:cNvSpPr>
          <p:nvPr>
            <p:ph type="title"/>
          </p:nvPr>
        </p:nvSpPr>
        <p:spPr/>
        <p:txBody>
          <a:bodyPr/>
          <a:lstStyle/>
          <a:p>
            <a:r>
              <a:rPr lang="en-US" sz="3200" dirty="0" smtClean="0">
                <a:effectLst/>
                <a:latin typeface="Times New Roman" pitchFamily="18" charset="0"/>
              </a:rPr>
              <a:t> </a:t>
            </a:r>
            <a:endParaRPr lang="en-US" sz="3200" dirty="0">
              <a:effectLst/>
              <a:latin typeface="Times New Roman" pitchFamily="18" charset="0"/>
            </a:endParaRPr>
          </a:p>
        </p:txBody>
      </p:sp>
      <p:sp>
        <p:nvSpPr>
          <p:cNvPr id="149507" name="Rectangle 3"/>
          <p:cNvSpPr>
            <a:spLocks noGrp="1" noChangeArrowheads="1"/>
          </p:cNvSpPr>
          <p:nvPr>
            <p:ph type="body" idx="1"/>
          </p:nvPr>
        </p:nvSpPr>
        <p:spPr>
          <a:xfrm>
            <a:off x="457200" y="1600200"/>
            <a:ext cx="8229600" cy="4724400"/>
          </a:xfrm>
        </p:spPr>
        <p:txBody>
          <a:bodyPr>
            <a:normAutofit/>
          </a:bodyPr>
          <a:lstStyle/>
          <a:p>
            <a:pPr algn="just">
              <a:lnSpc>
                <a:spcPct val="175000"/>
              </a:lnSpc>
              <a:buFont typeface="Wingdings" pitchFamily="2" charset="2"/>
              <a:buBlip>
                <a:blip r:embed="rId2"/>
              </a:buBlip>
            </a:pPr>
            <a:r>
              <a:rPr lang="en-US" sz="2400" dirty="0" smtClean="0">
                <a:effectLst/>
                <a:latin typeface="Times New Roman" pitchFamily="18" charset="0"/>
              </a:rPr>
              <a:t>By </a:t>
            </a:r>
            <a:r>
              <a:rPr lang="en-US" sz="2400" dirty="0">
                <a:effectLst/>
                <a:latin typeface="Times New Roman" pitchFamily="18" charset="0"/>
              </a:rPr>
              <a:t>the mid-1980s concern regarding HIV grew which had infected about 1 million people in the United states.</a:t>
            </a:r>
          </a:p>
          <a:p>
            <a:pPr algn="just">
              <a:lnSpc>
                <a:spcPct val="175000"/>
              </a:lnSpc>
              <a:buFont typeface="Wingdings" pitchFamily="2" charset="2"/>
              <a:buBlip>
                <a:blip r:embed="rId2"/>
              </a:buBlip>
            </a:pPr>
            <a:r>
              <a:rPr lang="en-US" sz="2400" dirty="0">
                <a:effectLst/>
                <a:latin typeface="Times New Roman" pitchFamily="18" charset="0"/>
              </a:rPr>
              <a:t>Hepatitis B also gained attention as a risk for health professional.</a:t>
            </a:r>
          </a:p>
        </p:txBody>
      </p:sp>
      <p:sp>
        <p:nvSpPr>
          <p:cNvPr id="8" name="Slide Number Placeholder 7"/>
          <p:cNvSpPr>
            <a:spLocks noGrp="1"/>
          </p:cNvSpPr>
          <p:nvPr>
            <p:ph type="sldNum" sz="quarter" idx="12"/>
          </p:nvPr>
        </p:nvSpPr>
        <p:spPr/>
        <p:txBody>
          <a:bodyPr>
            <a:normAutofit fontScale="85000" lnSpcReduction="20000"/>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a:xfrm>
            <a:off x="609600" y="228600"/>
            <a:ext cx="6248400" cy="990600"/>
          </a:xfrm>
        </p:spPr>
        <p:txBody>
          <a:bodyPr>
            <a:noAutofit/>
          </a:bodyPr>
          <a:lstStyle/>
          <a:p>
            <a:pPr algn="ctr"/>
            <a:r>
              <a:rPr lang="en-US" sz="3600" b="1" dirty="0" smtClean="0">
                <a:solidFill>
                  <a:srgbClr val="FF0000"/>
                </a:solidFill>
                <a:latin typeface="Times New Roman" pitchFamily="18" charset="0"/>
              </a:rPr>
              <a:t>Occupational Environment</a:t>
            </a:r>
            <a:endParaRPr lang="en-US" sz="3600" b="1" dirty="0">
              <a:solidFill>
                <a:srgbClr val="FF0000"/>
              </a:solidFill>
              <a:effectLst/>
              <a:latin typeface="Times New Roman" pitchFamily="18" charset="0"/>
            </a:endParaRPr>
          </a:p>
        </p:txBody>
      </p:sp>
      <p:sp>
        <p:nvSpPr>
          <p:cNvPr id="91139" name="Rectangle 3"/>
          <p:cNvSpPr>
            <a:spLocks noGrp="1" noChangeArrowheads="1"/>
          </p:cNvSpPr>
          <p:nvPr>
            <p:ph type="body" idx="1"/>
          </p:nvPr>
        </p:nvSpPr>
        <p:spPr>
          <a:xfrm>
            <a:off x="457200" y="1600200"/>
            <a:ext cx="8229600" cy="4724400"/>
          </a:xfrm>
        </p:spPr>
        <p:txBody>
          <a:bodyPr/>
          <a:lstStyle/>
          <a:p>
            <a:pPr algn="just">
              <a:lnSpc>
                <a:spcPct val="200000"/>
              </a:lnSpc>
              <a:buFont typeface="Wingdings" pitchFamily="2" charset="2"/>
              <a:buNone/>
            </a:pPr>
            <a:r>
              <a:rPr lang="en-US" sz="2400" dirty="0" smtClean="0">
                <a:effectLst/>
                <a:latin typeface="Times New Roman" pitchFamily="18" charset="0"/>
              </a:rPr>
              <a:t> </a:t>
            </a:r>
            <a:endParaRPr lang="en-US" sz="2400" dirty="0">
              <a:effectLst/>
              <a:latin typeface="Times New Roman" pitchFamily="18" charset="0"/>
            </a:endParaRPr>
          </a:p>
          <a:p>
            <a:pPr algn="just">
              <a:lnSpc>
                <a:spcPct val="200000"/>
              </a:lnSpc>
              <a:buFont typeface="Wingdings" pitchFamily="2" charset="2"/>
              <a:buBlip>
                <a:blip r:embed="rId2"/>
              </a:buBlip>
            </a:pPr>
            <a:endParaRPr lang="en-US" sz="2400" dirty="0">
              <a:effectLst/>
              <a:latin typeface="Times New Roman" pitchFamily="18" charset="0"/>
            </a:endParaRPr>
          </a:p>
        </p:txBody>
      </p:sp>
      <p:sp>
        <p:nvSpPr>
          <p:cNvPr id="8" name="Slide Number Placeholder 7"/>
          <p:cNvSpPr>
            <a:spLocks noGrp="1"/>
          </p:cNvSpPr>
          <p:nvPr>
            <p:ph type="sldNum" sz="quarter" idx="12"/>
          </p:nvPr>
        </p:nvSpPr>
        <p:spPr/>
        <p:txBody>
          <a:bodyPr>
            <a:normAutofit fontScale="85000" lnSpcReduction="20000"/>
          </a:bodyPr>
          <a:lstStyle/>
          <a:p>
            <a:fld id="{B6F15528-21DE-4FAA-801E-634DDDAF4B2B}" type="slidenum">
              <a:rPr lang="en-US" smtClean="0"/>
              <a:pPr/>
              <a:t>9</a:t>
            </a:fld>
            <a:endParaRPr lang="en-US"/>
          </a:p>
        </p:txBody>
      </p:sp>
      <p:sp>
        <p:nvSpPr>
          <p:cNvPr id="5" name="Rectangle 3"/>
          <p:cNvSpPr txBox="1">
            <a:spLocks noChangeArrowheads="1"/>
          </p:cNvSpPr>
          <p:nvPr/>
        </p:nvSpPr>
        <p:spPr>
          <a:xfrm>
            <a:off x="479323" y="1981200"/>
            <a:ext cx="8229600" cy="4525963"/>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609600" indent="-609600" algn="just">
              <a:lnSpc>
                <a:spcPct val="90000"/>
              </a:lnSpc>
              <a:buFont typeface="Wingdings" pitchFamily="2" charset="2"/>
              <a:buChar char="n"/>
              <a:defRPr/>
            </a:pPr>
            <a:r>
              <a:rPr lang="en-US" smtClean="0"/>
              <a:t>“Sum of external condition and influences which prevail at the place of work and which have a bearing on the health of the working population”.</a:t>
            </a:r>
          </a:p>
          <a:p>
            <a:pPr marL="609600" indent="-609600" algn="just">
              <a:lnSpc>
                <a:spcPct val="90000"/>
              </a:lnSpc>
              <a:buFont typeface="Wingdings" pitchFamily="2" charset="2"/>
              <a:buNone/>
              <a:defRPr/>
            </a:pPr>
            <a:endParaRPr lang="en-US" smtClean="0"/>
          </a:p>
          <a:p>
            <a:pPr marL="609600" indent="-609600">
              <a:lnSpc>
                <a:spcPct val="90000"/>
              </a:lnSpc>
              <a:buFont typeface="Wingdings" pitchFamily="2" charset="2"/>
              <a:buChar char="n"/>
              <a:defRPr/>
            </a:pPr>
            <a:r>
              <a:rPr lang="en-US" smtClean="0"/>
              <a:t>Types:</a:t>
            </a:r>
          </a:p>
          <a:p>
            <a:pPr marL="990600" lvl="1" indent="-533400">
              <a:lnSpc>
                <a:spcPct val="90000"/>
              </a:lnSpc>
              <a:buFont typeface="Wingdings" pitchFamily="2" charset="2"/>
              <a:buChar char="n"/>
              <a:defRPr/>
            </a:pPr>
            <a:r>
              <a:rPr lang="en-US" smtClean="0"/>
              <a:t>Man and physical, chemical, biological agents.</a:t>
            </a:r>
          </a:p>
          <a:p>
            <a:pPr marL="990600" lvl="1" indent="-533400">
              <a:lnSpc>
                <a:spcPct val="90000"/>
              </a:lnSpc>
              <a:buFont typeface="Wingdings" pitchFamily="2" charset="2"/>
              <a:buChar char="n"/>
              <a:defRPr/>
            </a:pPr>
            <a:r>
              <a:rPr lang="en-US" smtClean="0"/>
              <a:t>Man and machine.</a:t>
            </a:r>
          </a:p>
          <a:p>
            <a:pPr marL="990600" lvl="1" indent="-533400">
              <a:lnSpc>
                <a:spcPct val="90000"/>
              </a:lnSpc>
              <a:buFont typeface="Wingdings" pitchFamily="2" charset="2"/>
              <a:buChar char="n"/>
              <a:defRPr/>
            </a:pPr>
            <a:r>
              <a:rPr lang="en-US" smtClean="0"/>
              <a:t>Man and man.</a:t>
            </a:r>
            <a:endParaRPr 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1982</TotalTime>
  <Words>2245</Words>
  <Application>Microsoft Office PowerPoint</Application>
  <PresentationFormat>On-screen Show (4:3)</PresentationFormat>
  <Paragraphs>359</Paragraphs>
  <Slides>60</Slides>
  <Notes>2</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Median</vt:lpstr>
      <vt:lpstr>PowerPoint Presentation</vt:lpstr>
      <vt:lpstr>PowerPoint Presentation</vt:lpstr>
      <vt:lpstr>Contents </vt:lpstr>
      <vt:lpstr>INTRODUCTION</vt:lpstr>
      <vt:lpstr>Occupational Health</vt:lpstr>
      <vt:lpstr>History </vt:lpstr>
      <vt:lpstr>PowerPoint Presentation</vt:lpstr>
      <vt:lpstr> </vt:lpstr>
      <vt:lpstr>Occupational Environment</vt:lpstr>
      <vt:lpstr>PowerPoint Presentation</vt:lpstr>
      <vt:lpstr>PowerPoint Presentation</vt:lpstr>
      <vt:lpstr>Occupational hazards in dentistry</vt:lpstr>
      <vt:lpstr>PHYSICAL HAZARDS</vt:lpstr>
      <vt:lpstr>PowerPoint Presentation</vt:lpstr>
      <vt:lpstr>PowerPoint Presentation</vt:lpstr>
      <vt:lpstr>PowerPoint Presentation</vt:lpstr>
      <vt:lpstr>PowerPoint Presentation</vt:lpstr>
      <vt:lpstr>RADIATION</vt:lpstr>
      <vt:lpstr>Radiation Protection and safety</vt:lpstr>
      <vt:lpstr>Preventive measures</vt:lpstr>
      <vt:lpstr>CHEMICAL HAZARDS</vt:lpstr>
      <vt:lpstr>Mercury</vt:lpstr>
      <vt:lpstr>PowerPoint Presentation</vt:lpstr>
      <vt:lpstr>PowerPoint Presentation</vt:lpstr>
      <vt:lpstr>PowerPoint Presentation</vt:lpstr>
      <vt:lpstr>PowerPoint Presentation</vt:lpstr>
      <vt:lpstr>PowerPoint Presentation</vt:lpstr>
      <vt:lpstr>PowerPoint Presentation</vt:lpstr>
      <vt:lpstr>BIOLOGICAL HAZARDS</vt:lpstr>
      <vt:lpstr>PowerPoint Presentation</vt:lpstr>
      <vt:lpstr>AEROSOL HAZARDS</vt:lpstr>
      <vt:lpstr>PowerPoint Presentation</vt:lpstr>
      <vt:lpstr>Preventive measures</vt:lpstr>
      <vt:lpstr>Infectious and communicable disease</vt:lpstr>
      <vt:lpstr>Bacterial infections</vt:lpstr>
      <vt:lpstr>Fungal infections</vt:lpstr>
      <vt:lpstr>Viral infections</vt:lpstr>
      <vt:lpstr>Viral infections</vt:lpstr>
      <vt:lpstr>Preventive measures for infectious diseases</vt:lpstr>
      <vt:lpstr>Golden rule</vt:lpstr>
      <vt:lpstr>MECHANICAL HAZARDS</vt:lpstr>
      <vt:lpstr>PowerPoint Presentation</vt:lpstr>
      <vt:lpstr>PowerPoint Presentation</vt:lpstr>
      <vt:lpstr>PSYCHOSOCIAL HAZARDS</vt:lpstr>
      <vt:lpstr>PowerPoint Presentation</vt:lpstr>
      <vt:lpstr>PowerPoint Presentation</vt:lpstr>
      <vt:lpstr>PowerPoint Presentation</vt:lpstr>
      <vt:lpstr>Categories of task in relation to risk</vt:lpstr>
      <vt:lpstr>PowerPoint Presentation</vt:lpstr>
      <vt:lpstr>Ergonomics</vt:lpstr>
      <vt:lpstr>MSD IN DENTISTRY</vt:lpstr>
      <vt:lpstr>PowerPoint Presentation</vt:lpstr>
      <vt:lpstr>Working position of the dentist: </vt:lpstr>
      <vt:lpstr>GLOBAL PREVALANCE OF OCCUPATIONAL HAZARDS IN DENTISTRY.</vt:lpstr>
      <vt:lpstr>PowerPoint Presentation</vt:lpstr>
      <vt:lpstr>PowerPoint Presentation</vt:lpstr>
      <vt:lpstr>CONCLUSION</vt:lpstr>
      <vt:lpstr>REFERENCES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Praveen</dc:creator>
  <cp:lastModifiedBy>HP</cp:lastModifiedBy>
  <cp:revision>102</cp:revision>
  <dcterms:created xsi:type="dcterms:W3CDTF">2006-08-16T00:00:00Z</dcterms:created>
  <dcterms:modified xsi:type="dcterms:W3CDTF">2021-06-04T07:19:27Z</dcterms:modified>
</cp:coreProperties>
</file>